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Fira Sans Extra Condensed" panose="020B0503050000020004" pitchFamily="34" charset="0"/>
      <p:regular r:id="rId88"/>
      <p:bold r:id="rId89"/>
      <p:italic r:id="rId90"/>
      <p:boldItalic r:id="rId91"/>
    </p:embeddedFont>
    <p:embeddedFont>
      <p:font typeface="Fira Sans Extra Condensed SemiBold" panose="020B0604020202020204" charset="0"/>
      <p:regular r:id="rId92"/>
      <p:bold r:id="rId93"/>
      <p:italic r:id="rId94"/>
      <p:boldItalic r:id="rId95"/>
    </p:embeddedFont>
    <p:embeddedFont>
      <p:font typeface="Roboto" panose="02000000000000000000" pitchFamily="2" charset="0"/>
      <p:regular r:id="rId96"/>
      <p:bold r:id="rId97"/>
      <p:italic r:id="rId98"/>
      <p:boldItalic r:id="rId99"/>
    </p:embeddedFont>
    <p:embeddedFont>
      <p:font typeface="Roboto Medium" panose="02000000000000000000" pitchFamily="2"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FBF437-26DE-4D96-BCFE-B70B92DE5D73}">
  <a:tblStyle styleId="{DCFBF437-26DE-4D96-BCFE-B70B92DE5D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Cheah Yan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9902c2b972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9902c2b97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Looking at this comparison table, we believe HSV masking performed poorly due to excessive removal of features that could be important. The poor results overall is could be improved by tackling unbalanced classes and high dimensionality issues, and we aimed to try other preprocessing methods to counter this next.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9902c2b972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9902c2b972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Further experimentations with gabor filters, canny edge detection and hsv masking also showed minimal improvements.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970575f30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970575f30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Resizing images is a critical data preprocessing step as it reduces training time and allows for faster hyperparameter tuning. The library that we used to resize our images is cv2 or also known as OpenCV which offers a couple of different interpolation options each of them having their unique properties for image scalling. In our case, we used the INTER_AREA for resizing since this interpolation option uses pixel area relations. This allows this whole process of resizing our original images to be faster while ensuring the quality of our resized image.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9984f464ee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9984f464ee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 with the unbalanced data is that there is a huge number of negative data as compared to each individual class.</a:t>
            </a:r>
            <a:endParaRPr/>
          </a:p>
          <a:p>
            <a:pPr marL="0" lvl="0" indent="0" algn="l" rtl="0">
              <a:spcBef>
                <a:spcPts val="0"/>
              </a:spcBef>
              <a:spcAft>
                <a:spcPts val="0"/>
              </a:spcAft>
              <a:buNone/>
            </a:pPr>
            <a:r>
              <a:rPr lang="en"/>
              <a:t>We chose to undersample in order to balance this out, due to the fact that oversampling might reuse images and have minimal additional features learnt. </a:t>
            </a:r>
            <a:endParaRPr/>
          </a:p>
          <a:p>
            <a:pPr marL="0" lvl="0" indent="0" algn="l" rtl="0">
              <a:spcBef>
                <a:spcPts val="0"/>
              </a:spcBef>
              <a:spcAft>
                <a:spcPts val="0"/>
              </a:spcAft>
              <a:buNone/>
            </a:pPr>
            <a:r>
              <a:rPr lang="en"/>
              <a:t>We also believe that negative classes do not really have features to learn and if we do undersample,  we will not lose as much data as we think we would. </a:t>
            </a:r>
            <a:endParaRPr/>
          </a:p>
          <a:p>
            <a:pPr marL="0" lvl="0" indent="0" algn="l" rtl="0">
              <a:spcBef>
                <a:spcPts val="0"/>
              </a:spcBef>
              <a:spcAft>
                <a:spcPts val="0"/>
              </a:spcAft>
              <a:buNone/>
            </a:pPr>
            <a:r>
              <a:rPr lang="en"/>
              <a:t>The undersampling is used in conjunction with resizing to compare between the different linear models to check the effectiveness of them. This will be shown later 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9984f464e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9984f464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macro average scores for the different models. Comparing the models we can see that Decision trees gave the best out of all the linear models and by quite a huge margin. This could be because that decision trees supports non-linearity and that they are better able to model the non-linear target function of this image classification task</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9f2abc46b2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9f2abc46b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hyperparameter tuning with knn we were able to obtain the highest accuracy of 66.82%.</a:t>
            </a:r>
            <a:endParaRPr>
              <a:solidFill>
                <a:schemeClr val="dk1"/>
              </a:solidFill>
            </a:endParaRPr>
          </a:p>
          <a:p>
            <a:pPr marL="0" lvl="0" indent="0" algn="l" rtl="0">
              <a:spcBef>
                <a:spcPts val="0"/>
              </a:spcBef>
              <a:spcAft>
                <a:spcPts val="0"/>
              </a:spcAft>
              <a:buNone/>
            </a:pPr>
            <a:r>
              <a:rPr lang="en">
                <a:solidFill>
                  <a:schemeClr val="dk1"/>
                </a:solidFill>
              </a:rPr>
              <a:t>In all cases, we were able to obtain &gt; 50% accuracy, demonstrating there is an underlying pattern to the images for raw pixel intensities, canny edge detection, and color histograms.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9984f464ee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9984f464ee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Conceptually, Decision Tree draws if/else boundaries on pixels. Even if Decision Tree is non-linear, semantically the boundaries are hard coded and do not mean anything.</a:t>
            </a:r>
            <a:endParaRPr/>
          </a:p>
          <a:p>
            <a:pPr marL="0" lvl="0" indent="0" algn="l" rtl="0">
              <a:spcBef>
                <a:spcPts val="0"/>
              </a:spcBef>
              <a:spcAft>
                <a:spcPts val="0"/>
              </a:spcAft>
              <a:buNone/>
            </a:pPr>
            <a:endParaRPr/>
          </a:p>
          <a:p>
            <a:pPr marL="0" lvl="0" indent="0" algn="l" rtl="0">
              <a:spcBef>
                <a:spcPts val="0"/>
              </a:spcBef>
              <a:spcAft>
                <a:spcPts val="0"/>
              </a:spcAft>
              <a:buNone/>
            </a:pPr>
            <a:r>
              <a:rPr lang="en"/>
              <a:t>While these parameters shown on the slide for decision trees are powerful, our f1-score varied minimally and didn’t have much effect on the dataset.</a:t>
            </a:r>
            <a:endParaRPr/>
          </a:p>
          <a:p>
            <a:pPr marL="0" lvl="0" indent="0" algn="l" rtl="0">
              <a:spcBef>
                <a:spcPts val="0"/>
              </a:spcBef>
              <a:spcAft>
                <a:spcPts val="0"/>
              </a:spcAft>
              <a:buNone/>
            </a:pPr>
            <a:endParaRPr/>
          </a:p>
          <a:p>
            <a:pPr marL="0" lvl="0" indent="0" algn="l" rtl="0">
              <a:spcBef>
                <a:spcPts val="0"/>
              </a:spcBef>
              <a:spcAft>
                <a:spcPts val="0"/>
              </a:spcAft>
              <a:buNone/>
            </a:pPr>
            <a:r>
              <a:rPr lang="en"/>
              <a:t>We then thought of it the other way: perhaps we could use this as reference, and tune the other models to match the performance of Decision Tree?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9902c2b972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9902c2b972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994ceb2f0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994ceb2f0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994ceb2f06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994ceb2f06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macro average scores for the different models after hyperparameter tuning. Comparing the models we can see that Decision trees still gave the best scores out of all the linear models. </a:t>
            </a:r>
            <a:endParaRPr/>
          </a:p>
          <a:p>
            <a:pPr marL="0" lvl="0" indent="0" algn="l" rtl="0">
              <a:spcBef>
                <a:spcPts val="0"/>
              </a:spcBef>
              <a:spcAft>
                <a:spcPts val="0"/>
              </a:spcAft>
              <a:buNone/>
            </a:pPr>
            <a:endParaRPr/>
          </a:p>
          <a:p>
            <a:pPr marL="0" lvl="0" indent="0" algn="l" rtl="0">
              <a:spcBef>
                <a:spcPts val="0"/>
              </a:spcBef>
              <a:spcAft>
                <a:spcPts val="0"/>
              </a:spcAft>
              <a:buNone/>
            </a:pPr>
            <a:r>
              <a:rPr lang="en"/>
              <a:t>We did not tune the logistic regression model as we felt that there were no critical hyperparameters that could largely influence the improvement of a logistic regression model as compared to SVM and knn.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77f93ad0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Cheah Yan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9984f464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9984f464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that most of the naive models were inaccurate and could barely break the 70% mark even with tuning. The features extracted were not sufficient in making the models perform well. We were not able to use all our data due to training and testing time constraints. Lastly the models had high bias and were underfitting the target function.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994ceb2f0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994ceb2f0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after experimenting with the naive models, we could tell that the features extracted were lacking and not good enough. As seen from canny edge detection, it actually picked up most of the background as well, which did not contribute much to the usefulness of the feature extracted. Furthermore, there could be loss of important information and details when we resize images. While other features extracted such as the colour histograms did improve the performance of these models, they are far from being optimal. We can conclude that naive models are not competent enough to model a more complex target function and we should try models that are more complex such that we can allow for automatic extraction of features that are actually useful in classifying the weeds.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9984f464e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9984f464e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9a51db7929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9a51db7929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9984f464ee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9984f464e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9984f464ee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9984f464e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9a51db7929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9a51db7929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984f464ee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9984f464ee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9984f464ee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9984f464ee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9984f464ee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984f464ee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970575f3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70575f3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Cheah Yan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9a51db7929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9a51db7929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9984f464ee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9984f464ee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9984f464ee_3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9984f464ee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9984f464ee_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9984f464ee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9a51db7929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19a51db7929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9984f464ee_3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9984f464ee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9a51db7929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9a51db7929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9a51db792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19a51db792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9a51db792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9a51db792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9a51db7929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9a51db7929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9984f464ee_2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9984f464ee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5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9a51db7929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9a51db792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9a51db792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9a51db792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9a51db7929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9a51db792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9a51db7929_1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9a51db7929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9a51db7929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9a51db792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9984f464ee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9984f464e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Can we trust these AI Professionals? What is big dataset?</a:t>
            </a:r>
            <a:endParaRPr/>
          </a:p>
          <a:p>
            <a:pPr marL="0" lvl="0" indent="0" algn="l" rtl="0">
              <a:spcBef>
                <a:spcPts val="0"/>
              </a:spcBef>
              <a:spcAft>
                <a:spcPts val="0"/>
              </a:spcAft>
              <a:buNone/>
            </a:pPr>
            <a:r>
              <a:rPr lang="en"/>
              <a:t>We used Imagenet pretrained weights. https://www.image-net.org/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9984f464e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9984f464e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9984f464ee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9984f464e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9984f464ee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9984f464e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9984f464ee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9984f464e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970575f30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970575f30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Clement</a:t>
            </a:r>
            <a:endParaRPr/>
          </a:p>
          <a:p>
            <a:pPr marL="0" lvl="0" indent="0" algn="l" rtl="0">
              <a:spcBef>
                <a:spcPts val="0"/>
              </a:spcBef>
              <a:spcAft>
                <a:spcPts val="0"/>
              </a:spcAft>
              <a:buNone/>
            </a:pPr>
            <a:br>
              <a:rPr lang="en"/>
            </a:br>
            <a:r>
              <a:rPr lang="en"/>
              <a:t>Here’s an overview of the few data pre-processing methods we looked into in order to prepare the data for training. The pre processing methods aims to improve the dataset before it gets passed into our linear models in hopes that the way we extract useful features can give our models good results.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9984f464ee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9984f464e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9984f464ee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9984f464e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9984f464ee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9984f464ee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9984f464ee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9984f464e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9984f464ee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9984f464e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9984f464ee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9984f464e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9984f464ee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9984f464ee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9984f464ee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9984f464ee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9984f464ee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9984f464e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9984f464ee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9984f464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97d9d99583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97d9d9958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original image consists of values from the 3 RGB channels. The image is first converted from RGB to HSV color space before constructing a 3D HSV color histogram.</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9984f464ee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9984f464ee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9a51db7929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9a51db7929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9a51db7929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9a51db7929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9984f464ee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9984f464e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9984f464ee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9984f464e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9984f464ee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9984f464ee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9984f464ee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9984f464ee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9984f464ee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9984f464ee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9984f464ee_0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9984f464e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19984f464ee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19984f464ee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970575f30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970575f30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Next we looked at edge detection, in particular, Canny edge detection, as it is said to remove noise from image by smoothening, then prioritise regions with high spatial derivatives. Weeds were hard to differentiate through colours, and we hoped that unique edges would help identify the different weeds and improve the model accuracy.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reality was that Canny edge detection failed to remove a lot of noise in the background, and background vegetation was mistaken for parts of the weed as well. </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9a51db7929_1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19a51db7929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19a51db7929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19a51db7929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9a51db7929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9a51db792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9a51db7929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9a51db7929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a51db7929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19a51db7929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9a51db7929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9a51db7929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19a51db7929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19a51db7929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9a51db7929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9a51db7929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970575f30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970575f30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then came up with another idea to map the RGB values to HSV, and do some masking to filter out background noise ourselves. We found no improvements to the model, and thought that manual removal of noise could cause more harm than good since important information could have been removed despite removing background noise.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9902c2b97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9902c2b97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there, we decided to use Gabor filters, which aimed to extract important textures and features from the images, then pass it into canny to get a single channel for training. This does not accidentally remove features like HSV masking does. We found that there was small improvements in findings, and speculate that Gabor filters themselves help to filter out noise and emphasise on important features itself.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However, results are still poor and we conclude we require other preprocessing methods to improve results, such as reduction in dimensionality etc.</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62.jp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CS3244</a:t>
            </a:r>
            <a:endParaRPr/>
          </a:p>
          <a:p>
            <a:pPr marL="0" lvl="0" indent="0" algn="r" rtl="0">
              <a:spcBef>
                <a:spcPts val="0"/>
              </a:spcBef>
              <a:spcAft>
                <a:spcPts val="0"/>
              </a:spcAft>
              <a:buNone/>
            </a:pPr>
            <a:r>
              <a:rPr lang="en"/>
              <a:t>GROUP 40</a:t>
            </a:r>
            <a:endParaRPr/>
          </a:p>
          <a:p>
            <a:pPr marL="0" lvl="0" indent="0" algn="r" rtl="0">
              <a:spcBef>
                <a:spcPts val="0"/>
              </a:spcBef>
              <a:spcAft>
                <a:spcPts val="0"/>
              </a:spcAft>
              <a:buNone/>
            </a:pPr>
            <a:r>
              <a:rPr lang="en"/>
              <a:t>DEEPWEEDS</a:t>
            </a:r>
            <a:endParaRPr/>
          </a:p>
        </p:txBody>
      </p:sp>
      <p:sp>
        <p:nvSpPr>
          <p:cNvPr id="43" name="Google Shape;43;p13"/>
          <p:cNvSpPr txBox="1">
            <a:spLocks noGrp="1"/>
          </p:cNvSpPr>
          <p:nvPr>
            <p:ph type="subTitle" idx="1"/>
          </p:nvPr>
        </p:nvSpPr>
        <p:spPr>
          <a:xfrm>
            <a:off x="5350350" y="3421275"/>
            <a:ext cx="3545700" cy="15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Cheong Yee Ming</a:t>
            </a:r>
            <a:endParaRPr dirty="0"/>
          </a:p>
          <a:p>
            <a:pPr marL="0" lvl="0" indent="0" algn="ctr" rtl="0">
              <a:spcBef>
                <a:spcPts val="0"/>
              </a:spcBef>
              <a:spcAft>
                <a:spcPts val="0"/>
              </a:spcAft>
              <a:buClr>
                <a:schemeClr val="dk1"/>
              </a:buClr>
              <a:buSzPts val="1100"/>
              <a:buFont typeface="Arial"/>
              <a:buNone/>
            </a:pPr>
            <a:r>
              <a:rPr lang="en" dirty="0"/>
              <a:t>Yeluri Ketan</a:t>
            </a:r>
            <a:endParaRPr dirty="0"/>
          </a:p>
          <a:p>
            <a:pPr marL="0" lvl="0" indent="0" algn="ctr" rtl="0">
              <a:spcBef>
                <a:spcPts val="0"/>
              </a:spcBef>
              <a:spcAft>
                <a:spcPts val="0"/>
              </a:spcAft>
              <a:buClr>
                <a:schemeClr val="dk1"/>
              </a:buClr>
              <a:buSzPts val="1100"/>
              <a:buFont typeface="Arial"/>
              <a:buNone/>
            </a:pPr>
            <a:r>
              <a:rPr lang="en" dirty="0"/>
              <a:t>Kong Fanji</a:t>
            </a:r>
            <a:endParaRPr dirty="0"/>
          </a:p>
          <a:p>
            <a:pPr marL="0" lvl="0" indent="0" algn="ctr" rtl="0">
              <a:spcBef>
                <a:spcPts val="0"/>
              </a:spcBef>
              <a:spcAft>
                <a:spcPts val="0"/>
              </a:spcAft>
              <a:buClr>
                <a:schemeClr val="dk1"/>
              </a:buClr>
              <a:buSzPts val="1100"/>
              <a:buFont typeface="Arial"/>
              <a:buNone/>
            </a:pPr>
            <a:r>
              <a:rPr lang="en" dirty="0"/>
              <a:t>Cheah Yan (Xie Yan)</a:t>
            </a:r>
            <a:endParaRPr dirty="0"/>
          </a:p>
          <a:p>
            <a:pPr marL="0" lvl="0" indent="0" algn="ctr" rtl="0">
              <a:spcBef>
                <a:spcPts val="0"/>
              </a:spcBef>
              <a:spcAft>
                <a:spcPts val="0"/>
              </a:spcAft>
              <a:buClr>
                <a:schemeClr val="dk1"/>
              </a:buClr>
              <a:buSzPts val="1100"/>
              <a:buFont typeface="Arial"/>
              <a:buNone/>
            </a:pPr>
            <a:r>
              <a:rPr lang="en" dirty="0"/>
              <a:t>Bryan Tee Pak Hong</a:t>
            </a:r>
            <a:endParaRPr dirty="0"/>
          </a:p>
          <a:p>
            <a:pPr marL="0" lvl="0" indent="0" algn="r" rtl="0">
              <a:spcBef>
                <a:spcPts val="0"/>
              </a:spcBef>
              <a:spcAft>
                <a:spcPts val="0"/>
              </a:spcAft>
              <a:buNone/>
            </a:pPr>
            <a:endParaRPr dirty="0"/>
          </a:p>
        </p:txBody>
      </p:sp>
      <p:grpSp>
        <p:nvGrpSpPr>
          <p:cNvPr id="44" name="Google Shape;44;p13"/>
          <p:cNvGrpSpPr/>
          <p:nvPr/>
        </p:nvGrpSpPr>
        <p:grpSpPr>
          <a:xfrm>
            <a:off x="457194" y="411475"/>
            <a:ext cx="4385617" cy="4733627"/>
            <a:chOff x="457194" y="411475"/>
            <a:chExt cx="4385617" cy="4733627"/>
          </a:xfrm>
        </p:grpSpPr>
        <p:sp>
          <p:nvSpPr>
            <p:cNvPr id="45" name="Google Shape;45;p13"/>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13"/>
            <p:cNvGrpSpPr/>
            <p:nvPr/>
          </p:nvGrpSpPr>
          <p:grpSpPr>
            <a:xfrm>
              <a:off x="457194" y="824705"/>
              <a:ext cx="4385617" cy="4320397"/>
              <a:chOff x="457209" y="411470"/>
              <a:chExt cx="4385617" cy="4320397"/>
            </a:xfrm>
          </p:grpSpPr>
          <p:sp>
            <p:nvSpPr>
              <p:cNvPr id="47" name="Google Shape;47;p13"/>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3"/>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Comparisons</a:t>
            </a:r>
            <a:endParaRPr/>
          </a:p>
        </p:txBody>
      </p:sp>
      <p:graphicFrame>
        <p:nvGraphicFramePr>
          <p:cNvPr id="554" name="Google Shape;554;p22"/>
          <p:cNvGraphicFramePr/>
          <p:nvPr/>
        </p:nvGraphicFramePr>
        <p:xfrm>
          <a:off x="2938188" y="1364625"/>
          <a:ext cx="3000000" cy="3000000"/>
        </p:xfrm>
        <a:graphic>
          <a:graphicData uri="http://schemas.openxmlformats.org/drawingml/2006/table">
            <a:tbl>
              <a:tblPr>
                <a:noFill/>
                <a:tableStyleId>{DCFBF437-26DE-4D96-BCFE-B70B92DE5D73}</a:tableStyleId>
              </a:tblPr>
              <a:tblGrid>
                <a:gridCol w="1440200">
                  <a:extLst>
                    <a:ext uri="{9D8B030D-6E8A-4147-A177-3AD203B41FA5}">
                      <a16:colId xmlns:a16="http://schemas.microsoft.com/office/drawing/2014/main" val="20000"/>
                    </a:ext>
                  </a:extLst>
                </a:gridCol>
                <a:gridCol w="1827400">
                  <a:extLst>
                    <a:ext uri="{9D8B030D-6E8A-4147-A177-3AD203B41FA5}">
                      <a16:colId xmlns:a16="http://schemas.microsoft.com/office/drawing/2014/main" val="20001"/>
                    </a:ext>
                  </a:extLst>
                </a:gridCol>
              </a:tblGrid>
              <a:tr h="618150">
                <a:tc>
                  <a:txBody>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Image w/ Canny</a:t>
                      </a:r>
                      <a:endParaRPr sz="16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Test</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extLst>
                  <a:ext uri="{0D108BD9-81ED-4DB2-BD59-A6C34878D82A}">
                    <a16:rowId xmlns:a16="http://schemas.microsoft.com/office/drawing/2014/main" val="10000"/>
                  </a:ext>
                </a:extLst>
              </a:tr>
            </a:tbl>
          </a:graphicData>
        </a:graphic>
      </p:graphicFrame>
      <p:graphicFrame>
        <p:nvGraphicFramePr>
          <p:cNvPr id="555" name="Google Shape;555;p22"/>
          <p:cNvGraphicFramePr/>
          <p:nvPr/>
        </p:nvGraphicFramePr>
        <p:xfrm>
          <a:off x="2938763" y="1982775"/>
          <a:ext cx="3000000" cy="3000000"/>
        </p:xfrm>
        <a:graphic>
          <a:graphicData uri="http://schemas.openxmlformats.org/drawingml/2006/table">
            <a:tbl>
              <a:tblPr>
                <a:noFill/>
                <a:tableStyleId>{DCFBF437-26DE-4D96-BCFE-B70B92DE5D73}</a:tableStyleId>
              </a:tblPr>
              <a:tblGrid>
                <a:gridCol w="1439700">
                  <a:extLst>
                    <a:ext uri="{9D8B030D-6E8A-4147-A177-3AD203B41FA5}">
                      <a16:colId xmlns:a16="http://schemas.microsoft.com/office/drawing/2014/main" val="20000"/>
                    </a:ext>
                  </a:extLst>
                </a:gridCol>
                <a:gridCol w="1826750">
                  <a:extLst>
                    <a:ext uri="{9D8B030D-6E8A-4147-A177-3AD203B41FA5}">
                      <a16:colId xmlns:a16="http://schemas.microsoft.com/office/drawing/2014/main" val="20001"/>
                    </a:ext>
                  </a:extLst>
                </a:gridCol>
              </a:tblGrid>
              <a:tr h="492050">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Original</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0.488</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18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HSV masking</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38761D"/>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0.347</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79650">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Gabor filter  </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0.490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Further experimentation</a:t>
            </a:r>
            <a:endParaRPr/>
          </a:p>
        </p:txBody>
      </p:sp>
      <p:pic>
        <p:nvPicPr>
          <p:cNvPr id="561" name="Google Shape;561;p23"/>
          <p:cNvPicPr preferRelativeResize="0"/>
          <p:nvPr/>
        </p:nvPicPr>
        <p:blipFill>
          <a:blip r:embed="rId3">
            <a:alphaModFix/>
          </a:blip>
          <a:stretch>
            <a:fillRect/>
          </a:stretch>
        </p:blipFill>
        <p:spPr>
          <a:xfrm>
            <a:off x="243100" y="1071575"/>
            <a:ext cx="5694300" cy="2527400"/>
          </a:xfrm>
          <a:prstGeom prst="rect">
            <a:avLst/>
          </a:prstGeom>
          <a:noFill/>
          <a:ln>
            <a:noFill/>
          </a:ln>
        </p:spPr>
      </p:pic>
      <p:sp>
        <p:nvSpPr>
          <p:cNvPr id="562" name="Google Shape;562;p23"/>
          <p:cNvSpPr/>
          <p:nvPr/>
        </p:nvSpPr>
        <p:spPr>
          <a:xfrm>
            <a:off x="6065800" y="1071575"/>
            <a:ext cx="2668500" cy="2527500"/>
          </a:xfrm>
          <a:prstGeom prst="rect">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Medium"/>
                <a:ea typeface="Roboto Medium"/>
                <a:cs typeface="Roboto Medium"/>
                <a:sym typeface="Roboto Medium"/>
              </a:rPr>
              <a:t>Further experimentations showed insignificant improvements in predictions</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0" lvl="0" indent="0" algn="l" rtl="0">
              <a:spcBef>
                <a:spcPts val="0"/>
              </a:spcBef>
              <a:spcAft>
                <a:spcPts val="0"/>
              </a:spcAft>
              <a:buNone/>
            </a:pPr>
            <a:r>
              <a:rPr lang="en" sz="1200">
                <a:latin typeface="Roboto Medium"/>
                <a:ea typeface="Roboto Medium"/>
                <a:cs typeface="Roboto Medium"/>
                <a:sym typeface="Roboto Medium"/>
              </a:rPr>
              <a:t>Other pre-processing methods required </a:t>
            </a: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a:p>
            <a:pPr marL="0" lvl="0" indent="0" algn="l" rtl="0">
              <a:spcBef>
                <a:spcPts val="0"/>
              </a:spcBef>
              <a:spcAft>
                <a:spcPts val="0"/>
              </a:spcAft>
              <a:buNone/>
            </a:pPr>
            <a:endParaRPr sz="1200">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Resize Images</a:t>
            </a:r>
            <a:endParaRPr/>
          </a:p>
        </p:txBody>
      </p:sp>
      <p:sp>
        <p:nvSpPr>
          <p:cNvPr id="568" name="Google Shape;568;p24"/>
          <p:cNvSpPr/>
          <p:nvPr/>
        </p:nvSpPr>
        <p:spPr>
          <a:xfrm>
            <a:off x="6823800" y="1379775"/>
            <a:ext cx="2057400" cy="25965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457200" y="2493575"/>
            <a:ext cx="1676400" cy="8382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3368513" y="3893763"/>
            <a:ext cx="838200" cy="83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3368513" y="1139863"/>
            <a:ext cx="838200" cy="83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24"/>
          <p:cNvGrpSpPr/>
          <p:nvPr/>
        </p:nvGrpSpPr>
        <p:grpSpPr>
          <a:xfrm>
            <a:off x="695825" y="1139863"/>
            <a:ext cx="1199150" cy="1301625"/>
            <a:chOff x="1183750" y="1120025"/>
            <a:chExt cx="1199150" cy="1301625"/>
          </a:xfrm>
        </p:grpSpPr>
        <p:sp>
          <p:nvSpPr>
            <p:cNvPr id="573" name="Google Shape;573;p24"/>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4"/>
          <p:cNvGrpSpPr/>
          <p:nvPr/>
        </p:nvGrpSpPr>
        <p:grpSpPr>
          <a:xfrm>
            <a:off x="3604778" y="4130225"/>
            <a:ext cx="365674" cy="365298"/>
            <a:chOff x="2418003" y="2287650"/>
            <a:chExt cx="365674" cy="365298"/>
          </a:xfrm>
        </p:grpSpPr>
        <p:sp>
          <p:nvSpPr>
            <p:cNvPr id="601" name="Google Shape;601;p24"/>
            <p:cNvSpPr/>
            <p:nvPr/>
          </p:nvSpPr>
          <p:spPr>
            <a:xfrm>
              <a:off x="2479080" y="2287650"/>
              <a:ext cx="245504" cy="279770"/>
            </a:xfrm>
            <a:custGeom>
              <a:avLst/>
              <a:gdLst/>
              <a:ahLst/>
              <a:cxnLst/>
              <a:rect l="l" t="t" r="r" b="b"/>
              <a:pathLst>
                <a:path w="7179" h="8181" extrusionOk="0">
                  <a:moveTo>
                    <a:pt x="3572" y="1"/>
                  </a:moveTo>
                  <a:cubicBezTo>
                    <a:pt x="3477" y="1"/>
                    <a:pt x="3382" y="36"/>
                    <a:pt x="3310" y="108"/>
                  </a:cubicBezTo>
                  <a:lnTo>
                    <a:pt x="167" y="3870"/>
                  </a:lnTo>
                  <a:cubicBezTo>
                    <a:pt x="0" y="4061"/>
                    <a:pt x="143" y="4370"/>
                    <a:pt x="405" y="4370"/>
                  </a:cubicBezTo>
                  <a:lnTo>
                    <a:pt x="1977" y="4370"/>
                  </a:lnTo>
                  <a:lnTo>
                    <a:pt x="1977" y="7871"/>
                  </a:lnTo>
                  <a:cubicBezTo>
                    <a:pt x="1977" y="8038"/>
                    <a:pt x="2120" y="8181"/>
                    <a:pt x="2286" y="8181"/>
                  </a:cubicBezTo>
                  <a:lnTo>
                    <a:pt x="4835" y="8181"/>
                  </a:lnTo>
                  <a:cubicBezTo>
                    <a:pt x="5001" y="8181"/>
                    <a:pt x="5168" y="8038"/>
                    <a:pt x="5144" y="7871"/>
                  </a:cubicBezTo>
                  <a:lnTo>
                    <a:pt x="5144" y="4370"/>
                  </a:lnTo>
                  <a:lnTo>
                    <a:pt x="6716" y="4370"/>
                  </a:lnTo>
                  <a:cubicBezTo>
                    <a:pt x="6733" y="4373"/>
                    <a:pt x="6751" y="4375"/>
                    <a:pt x="6767" y="4375"/>
                  </a:cubicBezTo>
                  <a:cubicBezTo>
                    <a:pt x="7024" y="4375"/>
                    <a:pt x="7179" y="4049"/>
                    <a:pt x="6978" y="3870"/>
                  </a:cubicBezTo>
                  <a:lnTo>
                    <a:pt x="3834" y="108"/>
                  </a:lnTo>
                  <a:cubicBezTo>
                    <a:pt x="3763" y="36"/>
                    <a:pt x="3668" y="1"/>
                    <a:pt x="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4"/>
            <p:cNvSpPr/>
            <p:nvPr/>
          </p:nvSpPr>
          <p:spPr>
            <a:xfrm>
              <a:off x="2418003" y="2503060"/>
              <a:ext cx="365674" cy="149888"/>
            </a:xfrm>
            <a:custGeom>
              <a:avLst/>
              <a:gdLst/>
              <a:ahLst/>
              <a:cxnLst/>
              <a:rect l="l" t="t" r="r" b="b"/>
              <a:pathLst>
                <a:path w="10693" h="4383" extrusionOk="0">
                  <a:moveTo>
                    <a:pt x="333" y="0"/>
                  </a:moveTo>
                  <a:cubicBezTo>
                    <a:pt x="143" y="0"/>
                    <a:pt x="0" y="143"/>
                    <a:pt x="0" y="310"/>
                  </a:cubicBezTo>
                  <a:lnTo>
                    <a:pt x="0" y="3454"/>
                  </a:lnTo>
                  <a:cubicBezTo>
                    <a:pt x="0" y="3954"/>
                    <a:pt x="429" y="4382"/>
                    <a:pt x="953" y="4382"/>
                  </a:cubicBezTo>
                  <a:lnTo>
                    <a:pt x="9740" y="4382"/>
                  </a:lnTo>
                  <a:cubicBezTo>
                    <a:pt x="10264" y="4382"/>
                    <a:pt x="10693" y="3954"/>
                    <a:pt x="10693" y="3454"/>
                  </a:cubicBezTo>
                  <a:lnTo>
                    <a:pt x="10693" y="310"/>
                  </a:lnTo>
                  <a:cubicBezTo>
                    <a:pt x="10693" y="143"/>
                    <a:pt x="10550" y="0"/>
                    <a:pt x="10383" y="0"/>
                  </a:cubicBezTo>
                  <a:lnTo>
                    <a:pt x="9121" y="0"/>
                  </a:lnTo>
                  <a:cubicBezTo>
                    <a:pt x="8954" y="0"/>
                    <a:pt x="8811" y="143"/>
                    <a:pt x="8811" y="310"/>
                  </a:cubicBezTo>
                  <a:lnTo>
                    <a:pt x="8811" y="2501"/>
                  </a:lnTo>
                  <a:lnTo>
                    <a:pt x="1881" y="2501"/>
                  </a:lnTo>
                  <a:lnTo>
                    <a:pt x="1881" y="310"/>
                  </a:lnTo>
                  <a:cubicBezTo>
                    <a:pt x="1905" y="143"/>
                    <a:pt x="1739" y="0"/>
                    <a:pt x="1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24"/>
          <p:cNvSpPr txBox="1"/>
          <p:nvPr/>
        </p:nvSpPr>
        <p:spPr>
          <a:xfrm>
            <a:off x="571500" y="2601563"/>
            <a:ext cx="1447800" cy="6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Library: OpenCV (cv2)</a:t>
            </a:r>
            <a:endParaRPr sz="1800" b="1">
              <a:solidFill>
                <a:srgbClr val="000000"/>
              </a:solidFill>
              <a:latin typeface="Fira Sans Extra Condensed"/>
              <a:ea typeface="Fira Sans Extra Condensed"/>
              <a:cs typeface="Fira Sans Extra Condensed"/>
              <a:sym typeface="Fira Sans Extra Condensed"/>
            </a:endParaRPr>
          </a:p>
        </p:txBody>
      </p:sp>
      <p:grpSp>
        <p:nvGrpSpPr>
          <p:cNvPr id="604" name="Google Shape;604;p24"/>
          <p:cNvGrpSpPr/>
          <p:nvPr/>
        </p:nvGrpSpPr>
        <p:grpSpPr>
          <a:xfrm>
            <a:off x="4327663" y="1222250"/>
            <a:ext cx="2057400" cy="673400"/>
            <a:chOff x="4327663" y="1222250"/>
            <a:chExt cx="2057400" cy="673400"/>
          </a:xfrm>
        </p:grpSpPr>
        <p:sp>
          <p:nvSpPr>
            <p:cNvPr id="605" name="Google Shape;605;p24"/>
            <p:cNvSpPr txBox="1"/>
            <p:nvPr/>
          </p:nvSpPr>
          <p:spPr>
            <a:xfrm>
              <a:off x="4327663" y="12222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Input Images</a:t>
              </a:r>
              <a:endParaRPr sz="1800" b="1">
                <a:solidFill>
                  <a:srgbClr val="000000"/>
                </a:solidFill>
                <a:latin typeface="Fira Sans Extra Condensed"/>
                <a:ea typeface="Fira Sans Extra Condensed"/>
                <a:cs typeface="Fira Sans Extra Condensed"/>
                <a:sym typeface="Fira Sans Extra Condensed"/>
              </a:endParaRPr>
            </a:p>
          </p:txBody>
        </p:sp>
        <p:sp>
          <p:nvSpPr>
            <p:cNvPr id="606" name="Google Shape;606;p24"/>
            <p:cNvSpPr txBox="1"/>
            <p:nvPr/>
          </p:nvSpPr>
          <p:spPr>
            <a:xfrm>
              <a:off x="4327663" y="1563850"/>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Dimensions: 256 x 256</a:t>
              </a:r>
              <a:endParaRPr>
                <a:latin typeface="Roboto"/>
                <a:ea typeface="Roboto"/>
                <a:cs typeface="Roboto"/>
                <a:sym typeface="Roboto"/>
              </a:endParaRPr>
            </a:p>
          </p:txBody>
        </p:sp>
      </p:grpSp>
      <p:grpSp>
        <p:nvGrpSpPr>
          <p:cNvPr id="607" name="Google Shape;607;p24"/>
          <p:cNvGrpSpPr/>
          <p:nvPr/>
        </p:nvGrpSpPr>
        <p:grpSpPr>
          <a:xfrm>
            <a:off x="4327663" y="3976175"/>
            <a:ext cx="2057400" cy="673400"/>
            <a:chOff x="4327663" y="3976175"/>
            <a:chExt cx="2057400" cy="673400"/>
          </a:xfrm>
        </p:grpSpPr>
        <p:sp>
          <p:nvSpPr>
            <p:cNvPr id="608" name="Google Shape;608;p24"/>
            <p:cNvSpPr txBox="1"/>
            <p:nvPr/>
          </p:nvSpPr>
          <p:spPr>
            <a:xfrm>
              <a:off x="4327663" y="39761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Output Images</a:t>
              </a:r>
              <a:endParaRPr sz="1800" b="1">
                <a:solidFill>
                  <a:srgbClr val="000000"/>
                </a:solidFill>
                <a:latin typeface="Fira Sans Extra Condensed"/>
                <a:ea typeface="Fira Sans Extra Condensed"/>
                <a:cs typeface="Fira Sans Extra Condensed"/>
                <a:sym typeface="Fira Sans Extra Condensed"/>
              </a:endParaRPr>
            </a:p>
          </p:txBody>
        </p:sp>
        <p:sp>
          <p:nvSpPr>
            <p:cNvPr id="609" name="Google Shape;609;p24"/>
            <p:cNvSpPr txBox="1"/>
            <p:nvPr/>
          </p:nvSpPr>
          <p:spPr>
            <a:xfrm>
              <a:off x="4327663" y="431777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Dimensions: 32 x 32, 64 x 64, and 128 x 128</a:t>
              </a:r>
              <a:endParaRPr>
                <a:latin typeface="Roboto"/>
                <a:ea typeface="Roboto"/>
                <a:cs typeface="Roboto"/>
                <a:sym typeface="Roboto"/>
              </a:endParaRPr>
            </a:p>
          </p:txBody>
        </p:sp>
      </p:grpSp>
      <p:sp>
        <p:nvSpPr>
          <p:cNvPr id="610" name="Google Shape;610;p24"/>
          <p:cNvSpPr txBox="1"/>
          <p:nvPr/>
        </p:nvSpPr>
        <p:spPr>
          <a:xfrm>
            <a:off x="6964081" y="1714282"/>
            <a:ext cx="1776900" cy="19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cv2.INTER_AREA</a:t>
            </a:r>
            <a:br>
              <a:rPr lang="en" sz="1800" b="1">
                <a:latin typeface="Fira Sans Extra Condensed"/>
                <a:ea typeface="Fira Sans Extra Condensed"/>
                <a:cs typeface="Fira Sans Extra Condensed"/>
                <a:sym typeface="Fira Sans Extra Condensed"/>
              </a:rPr>
            </a:br>
            <a:r>
              <a:rPr lang="en" sz="1800">
                <a:latin typeface="Fira Sans Extra Condensed"/>
                <a:ea typeface="Fira Sans Extra Condensed"/>
                <a:cs typeface="Fira Sans Extra Condensed"/>
                <a:sym typeface="Fira Sans Extra Condensed"/>
              </a:rPr>
              <a:t>- Uses pixel area relation </a:t>
            </a:r>
            <a:endParaRPr sz="1800">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a:latin typeface="Fira Sans Extra Condensed"/>
                <a:ea typeface="Fira Sans Extra Condensed"/>
                <a:cs typeface="Fira Sans Extra Condensed"/>
                <a:sym typeface="Fira Sans Extra Condensed"/>
              </a:rPr>
              <a:t>- Resized images have dimensions that are factors of the original</a:t>
            </a:r>
            <a:endParaRPr sz="1800">
              <a:latin typeface="Fira Sans Extra Condensed"/>
              <a:ea typeface="Fira Sans Extra Condensed"/>
              <a:cs typeface="Fira Sans Extra Condensed"/>
              <a:sym typeface="Fira Sans Extra Condensed"/>
            </a:endParaRPr>
          </a:p>
        </p:txBody>
      </p:sp>
      <p:grpSp>
        <p:nvGrpSpPr>
          <p:cNvPr id="611" name="Google Shape;611;p24"/>
          <p:cNvGrpSpPr/>
          <p:nvPr/>
        </p:nvGrpSpPr>
        <p:grpSpPr>
          <a:xfrm>
            <a:off x="3145422" y="2398525"/>
            <a:ext cx="3512953" cy="1088400"/>
            <a:chOff x="3145422" y="2398525"/>
            <a:chExt cx="3512953" cy="1088400"/>
          </a:xfrm>
        </p:grpSpPr>
        <p:sp>
          <p:nvSpPr>
            <p:cNvPr id="612" name="Google Shape;612;p24"/>
            <p:cNvSpPr txBox="1"/>
            <p:nvPr/>
          </p:nvSpPr>
          <p:spPr>
            <a:xfrm>
              <a:off x="3145422" y="2398525"/>
              <a:ext cx="17691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highlight>
                    <a:schemeClr val="accent1"/>
                  </a:highlight>
                  <a:latin typeface="Roboto"/>
                  <a:ea typeface="Roboto"/>
                  <a:cs typeface="Roboto"/>
                  <a:sym typeface="Roboto"/>
                </a:rPr>
                <a:t>cv2.INTER_AREA</a:t>
              </a:r>
              <a:endParaRPr b="1">
                <a:highlight>
                  <a:schemeClr val="accent1"/>
                </a:highlight>
                <a:latin typeface="Roboto"/>
                <a:ea typeface="Roboto"/>
                <a:cs typeface="Roboto"/>
                <a:sym typeface="Roboto"/>
              </a:endParaRPr>
            </a:p>
          </p:txBody>
        </p:sp>
        <p:sp>
          <p:nvSpPr>
            <p:cNvPr id="613" name="Google Shape;613;p24"/>
            <p:cNvSpPr txBox="1"/>
            <p:nvPr/>
          </p:nvSpPr>
          <p:spPr>
            <a:xfrm>
              <a:off x="4919573" y="2398525"/>
              <a:ext cx="1676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cv2.INTER_CUBIC</a:t>
              </a:r>
              <a:endParaRPr>
                <a:latin typeface="Roboto"/>
                <a:ea typeface="Roboto"/>
                <a:cs typeface="Roboto"/>
                <a:sym typeface="Roboto"/>
              </a:endParaRPr>
            </a:p>
          </p:txBody>
        </p:sp>
        <p:sp>
          <p:nvSpPr>
            <p:cNvPr id="614" name="Google Shape;614;p24"/>
            <p:cNvSpPr txBox="1"/>
            <p:nvPr/>
          </p:nvSpPr>
          <p:spPr>
            <a:xfrm>
              <a:off x="3145422" y="3155125"/>
              <a:ext cx="17691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cv2.INTER_LINEAR</a:t>
              </a:r>
              <a:endParaRPr>
                <a:latin typeface="Roboto"/>
                <a:ea typeface="Roboto"/>
                <a:cs typeface="Roboto"/>
                <a:sym typeface="Roboto"/>
              </a:endParaRPr>
            </a:p>
          </p:txBody>
        </p:sp>
        <p:sp>
          <p:nvSpPr>
            <p:cNvPr id="615" name="Google Shape;615;p24"/>
            <p:cNvSpPr txBox="1"/>
            <p:nvPr/>
          </p:nvSpPr>
          <p:spPr>
            <a:xfrm>
              <a:off x="4826875" y="3155125"/>
              <a:ext cx="18315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cv2.INTER_NEAREST</a:t>
              </a:r>
              <a:endParaRPr sz="1300">
                <a:latin typeface="Roboto"/>
                <a:ea typeface="Roboto"/>
                <a:cs typeface="Roboto"/>
                <a:sym typeface="Roboto"/>
              </a:endParaRPr>
            </a:p>
          </p:txBody>
        </p:sp>
      </p:grpSp>
      <p:grpSp>
        <p:nvGrpSpPr>
          <p:cNvPr id="616" name="Google Shape;616;p24"/>
          <p:cNvGrpSpPr/>
          <p:nvPr/>
        </p:nvGrpSpPr>
        <p:grpSpPr>
          <a:xfrm>
            <a:off x="3198063" y="2369213"/>
            <a:ext cx="3410100" cy="1133400"/>
            <a:chOff x="3286125" y="2433675"/>
            <a:chExt cx="3410100" cy="1133400"/>
          </a:xfrm>
        </p:grpSpPr>
        <p:cxnSp>
          <p:nvCxnSpPr>
            <p:cNvPr id="617" name="Google Shape;617;p24"/>
            <p:cNvCxnSpPr/>
            <p:nvPr/>
          </p:nvCxnSpPr>
          <p:spPr>
            <a:xfrm>
              <a:off x="3286125" y="3000375"/>
              <a:ext cx="3410100" cy="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24"/>
            <p:cNvCxnSpPr/>
            <p:nvPr/>
          </p:nvCxnSpPr>
          <p:spPr>
            <a:xfrm>
              <a:off x="4991175" y="2433675"/>
              <a:ext cx="0" cy="1133400"/>
            </a:xfrm>
            <a:prstGeom prst="straightConnector1">
              <a:avLst/>
            </a:prstGeom>
            <a:noFill/>
            <a:ln w="9525" cap="flat" cmpd="sng">
              <a:solidFill>
                <a:schemeClr val="dk2"/>
              </a:solidFill>
              <a:prstDash val="solid"/>
              <a:round/>
              <a:headEnd type="none" w="med" len="med"/>
              <a:tailEnd type="none" w="med" len="med"/>
            </a:ln>
          </p:spPr>
        </p:cxnSp>
      </p:grpSp>
      <p:cxnSp>
        <p:nvCxnSpPr>
          <p:cNvPr id="619" name="Google Shape;619;p24"/>
          <p:cNvCxnSpPr>
            <a:stCxn id="569" idx="3"/>
            <a:endCxn id="571" idx="2"/>
          </p:cNvCxnSpPr>
          <p:nvPr/>
        </p:nvCxnSpPr>
        <p:spPr>
          <a:xfrm rot="10800000" flipH="1">
            <a:off x="2133600" y="1559075"/>
            <a:ext cx="1234800" cy="1353600"/>
          </a:xfrm>
          <a:prstGeom prst="bentConnector3">
            <a:avLst>
              <a:gd name="adj1" fmla="val 50005"/>
            </a:avLst>
          </a:prstGeom>
          <a:noFill/>
          <a:ln w="9525" cap="flat" cmpd="sng">
            <a:solidFill>
              <a:schemeClr val="dk2"/>
            </a:solidFill>
            <a:prstDash val="solid"/>
            <a:round/>
            <a:headEnd type="none" w="med" len="med"/>
            <a:tailEnd type="triangle" w="med" len="med"/>
          </a:ln>
        </p:spPr>
      </p:cxnSp>
      <p:cxnSp>
        <p:nvCxnSpPr>
          <p:cNvPr id="620" name="Google Shape;620;p24"/>
          <p:cNvCxnSpPr>
            <a:stCxn id="569" idx="3"/>
            <a:endCxn id="570" idx="2"/>
          </p:cNvCxnSpPr>
          <p:nvPr/>
        </p:nvCxnSpPr>
        <p:spPr>
          <a:xfrm>
            <a:off x="2133600" y="2912675"/>
            <a:ext cx="1234800" cy="1400100"/>
          </a:xfrm>
          <a:prstGeom prst="bentConnector3">
            <a:avLst>
              <a:gd name="adj1" fmla="val 50005"/>
            </a:avLst>
          </a:prstGeom>
          <a:noFill/>
          <a:ln w="9525" cap="flat" cmpd="sng">
            <a:solidFill>
              <a:schemeClr val="dk2"/>
            </a:solidFill>
            <a:prstDash val="solid"/>
            <a:round/>
            <a:headEnd type="none" w="med" len="med"/>
            <a:tailEnd type="triangle" w="med" len="med"/>
          </a:ln>
        </p:spPr>
      </p:cxnSp>
      <p:grpSp>
        <p:nvGrpSpPr>
          <p:cNvPr id="621" name="Google Shape;621;p24"/>
          <p:cNvGrpSpPr/>
          <p:nvPr/>
        </p:nvGrpSpPr>
        <p:grpSpPr>
          <a:xfrm>
            <a:off x="3608423" y="1379769"/>
            <a:ext cx="358390" cy="358390"/>
            <a:chOff x="3209573" y="3461582"/>
            <a:chExt cx="358390" cy="358390"/>
          </a:xfrm>
        </p:grpSpPr>
        <p:sp>
          <p:nvSpPr>
            <p:cNvPr id="622" name="Google Shape;622;p24"/>
            <p:cNvSpPr/>
            <p:nvPr/>
          </p:nvSpPr>
          <p:spPr>
            <a:xfrm>
              <a:off x="3269247" y="3461582"/>
              <a:ext cx="239041" cy="274914"/>
            </a:xfrm>
            <a:custGeom>
              <a:avLst/>
              <a:gdLst/>
              <a:ahLst/>
              <a:cxnLst/>
              <a:rect l="l" t="t" r="r" b="b"/>
              <a:pathLst>
                <a:path w="6990" h="8039" extrusionOk="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3209573" y="3673333"/>
              <a:ext cx="358390" cy="146639"/>
            </a:xfrm>
            <a:custGeom>
              <a:avLst/>
              <a:gdLst/>
              <a:ahLst/>
              <a:cxnLst/>
              <a:rect l="l" t="t" r="r" b="b"/>
              <a:pathLst>
                <a:path w="10480" h="4288" extrusionOk="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Undersampling</a:t>
            </a:r>
            <a:endParaRPr/>
          </a:p>
        </p:txBody>
      </p:sp>
      <p:sp>
        <p:nvSpPr>
          <p:cNvPr id="629" name="Google Shape;629;p25"/>
          <p:cNvSpPr/>
          <p:nvPr/>
        </p:nvSpPr>
        <p:spPr>
          <a:xfrm>
            <a:off x="998825" y="1379775"/>
            <a:ext cx="6976200" cy="25965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1600" b="1">
              <a:latin typeface="Roboto"/>
              <a:ea typeface="Roboto"/>
              <a:cs typeface="Roboto"/>
              <a:sym typeface="Roboto"/>
            </a:endParaRPr>
          </a:p>
          <a:p>
            <a:pPr marL="457200" lvl="0" indent="0" algn="l" rtl="0">
              <a:spcBef>
                <a:spcPts val="0"/>
              </a:spcBef>
              <a:spcAft>
                <a:spcPts val="0"/>
              </a:spcAft>
              <a:buNone/>
            </a:pPr>
            <a:endParaRPr sz="1600" b="1">
              <a:latin typeface="Roboto"/>
              <a:ea typeface="Roboto"/>
              <a:cs typeface="Roboto"/>
              <a:sym typeface="Roboto"/>
            </a:endParaRPr>
          </a:p>
          <a:p>
            <a:pPr marL="457200" lvl="0" indent="0" algn="l" rtl="0">
              <a:spcBef>
                <a:spcPts val="0"/>
              </a:spcBef>
              <a:spcAft>
                <a:spcPts val="0"/>
              </a:spcAft>
              <a:buNone/>
            </a:pPr>
            <a:endParaRPr sz="1600" b="1">
              <a:latin typeface="Roboto"/>
              <a:ea typeface="Roboto"/>
              <a:cs typeface="Roboto"/>
              <a:sym typeface="Roboto"/>
            </a:endParaRPr>
          </a:p>
          <a:p>
            <a:pPr marL="457200" lvl="0" indent="0" algn="l" rtl="0">
              <a:spcBef>
                <a:spcPts val="0"/>
              </a:spcBef>
              <a:spcAft>
                <a:spcPts val="0"/>
              </a:spcAft>
              <a:buNone/>
            </a:pPr>
            <a:endParaRPr sz="1600" b="1">
              <a:latin typeface="Roboto"/>
              <a:ea typeface="Roboto"/>
              <a:cs typeface="Roboto"/>
              <a:sym typeface="Roboto"/>
            </a:endParaRPr>
          </a:p>
          <a:p>
            <a:pPr marL="457200" lvl="0" indent="0" algn="l" rtl="0">
              <a:spcBef>
                <a:spcPts val="0"/>
              </a:spcBef>
              <a:spcAft>
                <a:spcPts val="0"/>
              </a:spcAft>
              <a:buNone/>
            </a:pPr>
            <a:r>
              <a:rPr lang="en" sz="1600" b="1">
                <a:latin typeface="Roboto"/>
                <a:ea typeface="Roboto"/>
                <a:cs typeface="Roboto"/>
                <a:sym typeface="Roboto"/>
              </a:rPr>
              <a:t>Why Undersampling?</a:t>
            </a:r>
            <a:endParaRPr sz="1600" b="1">
              <a:latin typeface="Roboto"/>
              <a:ea typeface="Roboto"/>
              <a:cs typeface="Roboto"/>
              <a:sym typeface="Roboto"/>
            </a:endParaRPr>
          </a:p>
          <a:p>
            <a:pPr marL="457200" lvl="0" indent="0" algn="l" rtl="0">
              <a:spcBef>
                <a:spcPts val="0"/>
              </a:spcBef>
              <a:spcAft>
                <a:spcPts val="0"/>
              </a:spcAft>
              <a:buNone/>
            </a:pPr>
            <a:endParaRPr sz="1600" b="1">
              <a:latin typeface="Roboto"/>
              <a:ea typeface="Roboto"/>
              <a:cs typeface="Roboto"/>
              <a:sym typeface="Roboto"/>
            </a:endParaRPr>
          </a:p>
          <a:p>
            <a:pPr marL="914400" lvl="0" indent="-330200" algn="l" rtl="0">
              <a:spcBef>
                <a:spcPts val="0"/>
              </a:spcBef>
              <a:spcAft>
                <a:spcPts val="0"/>
              </a:spcAft>
              <a:buSzPts val="1600"/>
              <a:buFont typeface="Roboto"/>
              <a:buChar char="●"/>
            </a:pPr>
            <a:r>
              <a:rPr lang="en" sz="1600" b="1">
                <a:latin typeface="Roboto"/>
                <a:ea typeface="Roboto"/>
                <a:cs typeface="Roboto"/>
                <a:sym typeface="Roboto"/>
              </a:rPr>
              <a:t>Oversampling reuses images, with minimal features learnt</a:t>
            </a:r>
            <a:endParaRPr sz="1600" b="1">
              <a:latin typeface="Roboto"/>
              <a:ea typeface="Roboto"/>
              <a:cs typeface="Roboto"/>
              <a:sym typeface="Roboto"/>
            </a:endParaRPr>
          </a:p>
          <a:p>
            <a:pPr marL="0" lvl="0" indent="0" algn="l" rtl="0">
              <a:spcBef>
                <a:spcPts val="0"/>
              </a:spcBef>
              <a:spcAft>
                <a:spcPts val="0"/>
              </a:spcAft>
              <a:buNone/>
            </a:pPr>
            <a:endParaRPr sz="1600" b="1">
              <a:latin typeface="Roboto"/>
              <a:ea typeface="Roboto"/>
              <a:cs typeface="Roboto"/>
              <a:sym typeface="Roboto"/>
            </a:endParaRPr>
          </a:p>
          <a:p>
            <a:pPr marL="914400" lvl="0" indent="-330200" algn="l" rtl="0">
              <a:spcBef>
                <a:spcPts val="0"/>
              </a:spcBef>
              <a:spcAft>
                <a:spcPts val="0"/>
              </a:spcAft>
              <a:buSzPts val="1600"/>
              <a:buFont typeface="Roboto"/>
              <a:buChar char="●"/>
            </a:pPr>
            <a:r>
              <a:rPr lang="en" sz="1600" b="1">
                <a:latin typeface="Roboto"/>
                <a:ea typeface="Roboto"/>
                <a:cs typeface="Roboto"/>
                <a:sym typeface="Roboto"/>
              </a:rPr>
              <a:t>Negative classes do not really have features to learn and if undersampled, will not lose as much data as we think</a:t>
            </a:r>
            <a:endParaRPr sz="16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p:txBody>
      </p:sp>
      <p:sp>
        <p:nvSpPr>
          <p:cNvPr id="630" name="Google Shape;630;p25"/>
          <p:cNvSpPr/>
          <p:nvPr/>
        </p:nvSpPr>
        <p:spPr>
          <a:xfrm>
            <a:off x="835075" y="1087213"/>
            <a:ext cx="824700" cy="824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25"/>
          <p:cNvGrpSpPr/>
          <p:nvPr/>
        </p:nvGrpSpPr>
        <p:grpSpPr>
          <a:xfrm>
            <a:off x="1067014" y="1321925"/>
            <a:ext cx="360819" cy="355292"/>
            <a:chOff x="4781114" y="2878202"/>
            <a:chExt cx="360819" cy="355292"/>
          </a:xfrm>
        </p:grpSpPr>
        <p:sp>
          <p:nvSpPr>
            <p:cNvPr id="632" name="Google Shape;632;p25"/>
            <p:cNvSpPr/>
            <p:nvPr/>
          </p:nvSpPr>
          <p:spPr>
            <a:xfrm>
              <a:off x="4902990" y="2878202"/>
              <a:ext cx="116247" cy="110378"/>
            </a:xfrm>
            <a:custGeom>
              <a:avLst/>
              <a:gdLst/>
              <a:ahLst/>
              <a:cxnLst/>
              <a:rect l="l" t="t" r="r" b="b"/>
              <a:pathLst>
                <a:path w="3407" h="3235" extrusionOk="0">
                  <a:moveTo>
                    <a:pt x="1645" y="0"/>
                  </a:moveTo>
                  <a:cubicBezTo>
                    <a:pt x="811" y="0"/>
                    <a:pt x="1" y="641"/>
                    <a:pt x="1" y="1610"/>
                  </a:cubicBezTo>
                  <a:cubicBezTo>
                    <a:pt x="1" y="2591"/>
                    <a:pt x="804" y="3235"/>
                    <a:pt x="1634" y="3235"/>
                  </a:cubicBezTo>
                  <a:cubicBezTo>
                    <a:pt x="2033" y="3235"/>
                    <a:pt x="2438" y="3086"/>
                    <a:pt x="2763" y="2753"/>
                  </a:cubicBezTo>
                  <a:cubicBezTo>
                    <a:pt x="3406" y="2134"/>
                    <a:pt x="3406" y="1110"/>
                    <a:pt x="2763" y="467"/>
                  </a:cubicBezTo>
                  <a:cubicBezTo>
                    <a:pt x="2441" y="145"/>
                    <a:pt x="2041" y="0"/>
                    <a:pt x="1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4781114" y="3000522"/>
              <a:ext cx="115428" cy="110754"/>
            </a:xfrm>
            <a:custGeom>
              <a:avLst/>
              <a:gdLst/>
              <a:ahLst/>
              <a:cxnLst/>
              <a:rect l="l" t="t" r="r" b="b"/>
              <a:pathLst>
                <a:path w="3383" h="3246" extrusionOk="0">
                  <a:moveTo>
                    <a:pt x="1626" y="1"/>
                  </a:moveTo>
                  <a:cubicBezTo>
                    <a:pt x="800" y="1"/>
                    <a:pt x="1" y="652"/>
                    <a:pt x="1" y="1621"/>
                  </a:cubicBezTo>
                  <a:cubicBezTo>
                    <a:pt x="1" y="2602"/>
                    <a:pt x="793" y="3246"/>
                    <a:pt x="1616" y="3246"/>
                  </a:cubicBezTo>
                  <a:cubicBezTo>
                    <a:pt x="2012" y="3246"/>
                    <a:pt x="2414" y="3097"/>
                    <a:pt x="2739" y="2764"/>
                  </a:cubicBezTo>
                  <a:cubicBezTo>
                    <a:pt x="3382" y="2145"/>
                    <a:pt x="3382" y="1121"/>
                    <a:pt x="2739" y="478"/>
                  </a:cubicBezTo>
                  <a:cubicBezTo>
                    <a:pt x="2417" y="148"/>
                    <a:pt x="2019" y="1"/>
                    <a:pt x="1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a:off x="5025686" y="3000522"/>
              <a:ext cx="116247" cy="110754"/>
            </a:xfrm>
            <a:custGeom>
              <a:avLst/>
              <a:gdLst/>
              <a:ahLst/>
              <a:cxnLst/>
              <a:rect l="l" t="t" r="r" b="b"/>
              <a:pathLst>
                <a:path w="3407" h="3246" extrusionOk="0">
                  <a:moveTo>
                    <a:pt x="1634" y="1"/>
                  </a:moveTo>
                  <a:cubicBezTo>
                    <a:pt x="800" y="1"/>
                    <a:pt x="1" y="652"/>
                    <a:pt x="1" y="1621"/>
                  </a:cubicBezTo>
                  <a:cubicBezTo>
                    <a:pt x="1" y="2602"/>
                    <a:pt x="793" y="3246"/>
                    <a:pt x="1623" y="3246"/>
                  </a:cubicBezTo>
                  <a:cubicBezTo>
                    <a:pt x="2023" y="3246"/>
                    <a:pt x="2431" y="3097"/>
                    <a:pt x="2763" y="2764"/>
                  </a:cubicBezTo>
                  <a:cubicBezTo>
                    <a:pt x="3406" y="2145"/>
                    <a:pt x="3406" y="1121"/>
                    <a:pt x="2763" y="478"/>
                  </a:cubicBezTo>
                  <a:cubicBezTo>
                    <a:pt x="2434" y="148"/>
                    <a:pt x="2030"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4890707" y="3123081"/>
              <a:ext cx="122832" cy="110412"/>
            </a:xfrm>
            <a:custGeom>
              <a:avLst/>
              <a:gdLst/>
              <a:ahLst/>
              <a:cxnLst/>
              <a:rect l="l" t="t" r="r" b="b"/>
              <a:pathLst>
                <a:path w="3600" h="3236" extrusionOk="0">
                  <a:moveTo>
                    <a:pt x="2003" y="1"/>
                  </a:moveTo>
                  <a:cubicBezTo>
                    <a:pt x="964" y="1"/>
                    <a:pt x="1" y="1047"/>
                    <a:pt x="504" y="2244"/>
                  </a:cubicBezTo>
                  <a:cubicBezTo>
                    <a:pt x="784" y="2925"/>
                    <a:pt x="1376" y="3235"/>
                    <a:pt x="1968" y="3235"/>
                  </a:cubicBezTo>
                  <a:cubicBezTo>
                    <a:pt x="2784" y="3235"/>
                    <a:pt x="3600" y="2646"/>
                    <a:pt x="3600" y="1625"/>
                  </a:cubicBezTo>
                  <a:cubicBezTo>
                    <a:pt x="3600" y="1196"/>
                    <a:pt x="3433" y="791"/>
                    <a:pt x="3123" y="482"/>
                  </a:cubicBezTo>
                  <a:cubicBezTo>
                    <a:pt x="2787" y="146"/>
                    <a:pt x="2390"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a:off x="4837958" y="2939277"/>
              <a:ext cx="57765" cy="53022"/>
            </a:xfrm>
            <a:custGeom>
              <a:avLst/>
              <a:gdLst/>
              <a:ahLst/>
              <a:cxnLst/>
              <a:rect l="l" t="t" r="r" b="b"/>
              <a:pathLst>
                <a:path w="1693" h="1554" extrusionOk="0">
                  <a:moveTo>
                    <a:pt x="1354" y="1"/>
                  </a:moveTo>
                  <a:cubicBezTo>
                    <a:pt x="1291" y="1"/>
                    <a:pt x="1226" y="20"/>
                    <a:pt x="1169" y="58"/>
                  </a:cubicBezTo>
                  <a:cubicBezTo>
                    <a:pt x="788" y="344"/>
                    <a:pt x="430" y="677"/>
                    <a:pt x="168" y="1082"/>
                  </a:cubicBezTo>
                  <a:cubicBezTo>
                    <a:pt x="0" y="1318"/>
                    <a:pt x="201" y="1553"/>
                    <a:pt x="417" y="1553"/>
                  </a:cubicBezTo>
                  <a:cubicBezTo>
                    <a:pt x="507" y="1553"/>
                    <a:pt x="599" y="1513"/>
                    <a:pt x="669" y="1415"/>
                  </a:cubicBezTo>
                  <a:cubicBezTo>
                    <a:pt x="883" y="1082"/>
                    <a:pt x="1193" y="796"/>
                    <a:pt x="1526" y="558"/>
                  </a:cubicBezTo>
                  <a:cubicBezTo>
                    <a:pt x="1669" y="463"/>
                    <a:pt x="1693" y="272"/>
                    <a:pt x="1597" y="129"/>
                  </a:cubicBezTo>
                  <a:cubicBezTo>
                    <a:pt x="1540" y="44"/>
                    <a:pt x="1449"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5"/>
            <p:cNvSpPr/>
            <p:nvPr/>
          </p:nvSpPr>
          <p:spPr>
            <a:xfrm>
              <a:off x="5020841" y="3119499"/>
              <a:ext cx="58652" cy="53227"/>
            </a:xfrm>
            <a:custGeom>
              <a:avLst/>
              <a:gdLst/>
              <a:ahLst/>
              <a:cxnLst/>
              <a:rect l="l" t="t" r="r" b="b"/>
              <a:pathLst>
                <a:path w="1719" h="1560" extrusionOk="0">
                  <a:moveTo>
                    <a:pt x="1290" y="1"/>
                  </a:moveTo>
                  <a:cubicBezTo>
                    <a:pt x="1203" y="1"/>
                    <a:pt x="1115" y="40"/>
                    <a:pt x="1048" y="134"/>
                  </a:cubicBezTo>
                  <a:cubicBezTo>
                    <a:pt x="810" y="468"/>
                    <a:pt x="524" y="777"/>
                    <a:pt x="191" y="992"/>
                  </a:cubicBezTo>
                  <a:cubicBezTo>
                    <a:pt x="48" y="1087"/>
                    <a:pt x="0" y="1277"/>
                    <a:pt x="119" y="1420"/>
                  </a:cubicBezTo>
                  <a:cubicBezTo>
                    <a:pt x="163" y="1507"/>
                    <a:pt x="260" y="1559"/>
                    <a:pt x="355" y="1559"/>
                  </a:cubicBezTo>
                  <a:cubicBezTo>
                    <a:pt x="417" y="1559"/>
                    <a:pt x="478" y="1538"/>
                    <a:pt x="524" y="1492"/>
                  </a:cubicBezTo>
                  <a:cubicBezTo>
                    <a:pt x="929" y="1230"/>
                    <a:pt x="1262" y="872"/>
                    <a:pt x="1548" y="491"/>
                  </a:cubicBezTo>
                  <a:cubicBezTo>
                    <a:pt x="1719" y="252"/>
                    <a:pt x="1510" y="1"/>
                    <a:pt x="1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4837855" y="3119499"/>
              <a:ext cx="58686" cy="53227"/>
            </a:xfrm>
            <a:custGeom>
              <a:avLst/>
              <a:gdLst/>
              <a:ahLst/>
              <a:cxnLst/>
              <a:rect l="l" t="t" r="r" b="b"/>
              <a:pathLst>
                <a:path w="1720" h="1560" extrusionOk="0">
                  <a:moveTo>
                    <a:pt x="429" y="1"/>
                  </a:moveTo>
                  <a:cubicBezTo>
                    <a:pt x="210" y="1"/>
                    <a:pt x="1" y="252"/>
                    <a:pt x="171" y="491"/>
                  </a:cubicBezTo>
                  <a:cubicBezTo>
                    <a:pt x="457" y="872"/>
                    <a:pt x="791" y="1230"/>
                    <a:pt x="1196" y="1492"/>
                  </a:cubicBezTo>
                  <a:cubicBezTo>
                    <a:pt x="1242" y="1538"/>
                    <a:pt x="1303" y="1559"/>
                    <a:pt x="1365" y="1559"/>
                  </a:cubicBezTo>
                  <a:cubicBezTo>
                    <a:pt x="1464" y="1559"/>
                    <a:pt x="1566" y="1507"/>
                    <a:pt x="1624" y="1420"/>
                  </a:cubicBezTo>
                  <a:cubicBezTo>
                    <a:pt x="1719" y="1277"/>
                    <a:pt x="1672" y="1087"/>
                    <a:pt x="1529" y="992"/>
                  </a:cubicBezTo>
                  <a:cubicBezTo>
                    <a:pt x="1196" y="777"/>
                    <a:pt x="910" y="468"/>
                    <a:pt x="672" y="134"/>
                  </a:cubicBezTo>
                  <a:cubicBezTo>
                    <a:pt x="604" y="40"/>
                    <a:pt x="516"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5020841" y="2939277"/>
              <a:ext cx="57765" cy="53022"/>
            </a:xfrm>
            <a:custGeom>
              <a:avLst/>
              <a:gdLst/>
              <a:ahLst/>
              <a:cxnLst/>
              <a:rect l="l" t="t" r="r" b="b"/>
              <a:pathLst>
                <a:path w="1693" h="1554" extrusionOk="0">
                  <a:moveTo>
                    <a:pt x="339" y="1"/>
                  </a:moveTo>
                  <a:cubicBezTo>
                    <a:pt x="244" y="1"/>
                    <a:pt x="152" y="44"/>
                    <a:pt x="95" y="129"/>
                  </a:cubicBezTo>
                  <a:cubicBezTo>
                    <a:pt x="0" y="272"/>
                    <a:pt x="24" y="463"/>
                    <a:pt x="167" y="558"/>
                  </a:cubicBezTo>
                  <a:cubicBezTo>
                    <a:pt x="500" y="796"/>
                    <a:pt x="810" y="1082"/>
                    <a:pt x="1024" y="1415"/>
                  </a:cubicBezTo>
                  <a:cubicBezTo>
                    <a:pt x="1094" y="1513"/>
                    <a:pt x="1186" y="1553"/>
                    <a:pt x="1276" y="1553"/>
                  </a:cubicBezTo>
                  <a:cubicBezTo>
                    <a:pt x="1492" y="1553"/>
                    <a:pt x="1693" y="1318"/>
                    <a:pt x="1524" y="1082"/>
                  </a:cubicBezTo>
                  <a:cubicBezTo>
                    <a:pt x="1262" y="677"/>
                    <a:pt x="905" y="344"/>
                    <a:pt x="524" y="58"/>
                  </a:cubicBezTo>
                  <a:cubicBezTo>
                    <a:pt x="467" y="20"/>
                    <a:pt x="402"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Naive models (Macro Average)</a:t>
            </a:r>
            <a:endParaRPr/>
          </a:p>
        </p:txBody>
      </p:sp>
      <p:graphicFrame>
        <p:nvGraphicFramePr>
          <p:cNvPr id="645" name="Google Shape;645;p26"/>
          <p:cNvGraphicFramePr/>
          <p:nvPr/>
        </p:nvGraphicFramePr>
        <p:xfrm>
          <a:off x="1661938" y="2086713"/>
          <a:ext cx="3000000" cy="3000000"/>
        </p:xfrm>
        <a:graphic>
          <a:graphicData uri="http://schemas.openxmlformats.org/drawingml/2006/table">
            <a:tbl>
              <a:tblPr>
                <a:noFill/>
                <a:tableStyleId>{DCFBF437-26DE-4D96-BCFE-B70B92DE5D73}</a:tableStyleId>
              </a:tblPr>
              <a:tblGrid>
                <a:gridCol w="1755450">
                  <a:extLst>
                    <a:ext uri="{9D8B030D-6E8A-4147-A177-3AD203B41FA5}">
                      <a16:colId xmlns:a16="http://schemas.microsoft.com/office/drawing/2014/main" val="20000"/>
                    </a:ext>
                  </a:extLst>
                </a:gridCol>
                <a:gridCol w="1633250">
                  <a:extLst>
                    <a:ext uri="{9D8B030D-6E8A-4147-A177-3AD203B41FA5}">
                      <a16:colId xmlns:a16="http://schemas.microsoft.com/office/drawing/2014/main" val="20001"/>
                    </a:ext>
                  </a:extLst>
                </a:gridCol>
                <a:gridCol w="1112850">
                  <a:extLst>
                    <a:ext uri="{9D8B030D-6E8A-4147-A177-3AD203B41FA5}">
                      <a16:colId xmlns:a16="http://schemas.microsoft.com/office/drawing/2014/main" val="20002"/>
                    </a:ext>
                  </a:extLst>
                </a:gridCol>
                <a:gridCol w="131857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Models</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latin typeface="Fira Sans Extra Condensed"/>
                          <a:ea typeface="Fira Sans Extra Condensed"/>
                          <a:cs typeface="Fira Sans Extra Condensed"/>
                          <a:sym typeface="Fira Sans Extra Condensed"/>
                        </a:rPr>
                        <a:t>Precision</a:t>
                      </a:r>
                      <a:endParaRPr sz="1700" b="1">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Recall</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F1-Score</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extLst>
                  <a:ext uri="{0D108BD9-81ED-4DB2-BD59-A6C34878D82A}">
                    <a16:rowId xmlns:a16="http://schemas.microsoft.com/office/drawing/2014/main" val="10000"/>
                  </a:ext>
                </a:extLst>
              </a:tr>
              <a:tr h="480575">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K-nearest neighbours</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0.08</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0.09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484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Decision trees</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extLst>
                  <a:ext uri="{0D108BD9-81ED-4DB2-BD59-A6C34878D82A}">
                    <a16:rowId xmlns:a16="http://schemas.microsoft.com/office/drawing/2014/main" val="10002"/>
                  </a:ext>
                </a:extLst>
              </a:tr>
              <a:tr h="3484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SVM</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80575">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Logistic Regression</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646" name="Google Shape;646;p26"/>
          <p:cNvSpPr txBox="1">
            <a:spLocks noGrp="1"/>
          </p:cNvSpPr>
          <p:nvPr>
            <p:ph type="title"/>
          </p:nvPr>
        </p:nvSpPr>
        <p:spPr>
          <a:xfrm>
            <a:off x="457188" y="1249088"/>
            <a:ext cx="8229600" cy="371400"/>
          </a:xfrm>
          <a:prstGeom prst="rect">
            <a:avLst/>
          </a:prstGeom>
        </p:spPr>
        <p:txBody>
          <a:bodyPr spcFirstLastPara="1" wrap="square" lIns="91425" tIns="91425" rIns="91425" bIns="91425" anchor="ctr" anchorCtr="0">
            <a:noAutofit/>
          </a:bodyPr>
          <a:lstStyle/>
          <a:p>
            <a:pPr marL="914400" lvl="0" indent="0" algn="l" rtl="0">
              <a:spcBef>
                <a:spcPts val="0"/>
              </a:spcBef>
              <a:spcAft>
                <a:spcPts val="0"/>
              </a:spcAft>
              <a:buNone/>
            </a:pPr>
            <a:r>
              <a:rPr lang="en" sz="2020"/>
              <a:t>Undersampled dataset, resized to 64x64  and directly train them</a:t>
            </a:r>
            <a:endParaRPr sz="202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k-Nearest Neighbours (kNN)</a:t>
            </a:r>
            <a:endParaRPr/>
          </a:p>
        </p:txBody>
      </p:sp>
      <p:sp>
        <p:nvSpPr>
          <p:cNvPr id="652" name="Google Shape;652;p27"/>
          <p:cNvSpPr/>
          <p:nvPr/>
        </p:nvSpPr>
        <p:spPr>
          <a:xfrm>
            <a:off x="3721325" y="2384650"/>
            <a:ext cx="1939800" cy="604500"/>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2979500" y="1410627"/>
            <a:ext cx="671400" cy="671100"/>
          </a:xfrm>
          <a:prstGeom prst="ellipse">
            <a:avLst/>
          </a:prstGeom>
          <a:solidFill>
            <a:srgbClr val="E4EA27">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54" name="Google Shape;654;p27"/>
          <p:cNvSpPr/>
          <p:nvPr/>
        </p:nvSpPr>
        <p:spPr>
          <a:xfrm>
            <a:off x="4795487" y="3747625"/>
            <a:ext cx="671400" cy="671400"/>
          </a:xfrm>
          <a:prstGeom prst="ellipse">
            <a:avLst/>
          </a:prstGeom>
          <a:solidFill>
            <a:srgbClr val="8027EA">
              <a:alpha val="250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55" name="Google Shape;655;p27"/>
          <p:cNvSpPr/>
          <p:nvPr/>
        </p:nvSpPr>
        <p:spPr>
          <a:xfrm>
            <a:off x="6314750" y="2652800"/>
            <a:ext cx="604500" cy="604500"/>
          </a:xfrm>
          <a:prstGeom prst="ellipse">
            <a:avLst/>
          </a:prstGeom>
          <a:solidFill>
            <a:srgbClr val="E99B27">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56" name="Google Shape;656;p27"/>
          <p:cNvSpPr txBox="1"/>
          <p:nvPr/>
        </p:nvSpPr>
        <p:spPr>
          <a:xfrm>
            <a:off x="3721313" y="2384650"/>
            <a:ext cx="1939800" cy="6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Features Extracted</a:t>
            </a:r>
            <a:endParaRPr sz="1800" b="1">
              <a:latin typeface="Fira Sans Extra Condensed"/>
              <a:ea typeface="Fira Sans Extra Condensed"/>
              <a:cs typeface="Fira Sans Extra Condensed"/>
              <a:sym typeface="Fira Sans Extra Condensed"/>
            </a:endParaRPr>
          </a:p>
        </p:txBody>
      </p:sp>
      <p:cxnSp>
        <p:nvCxnSpPr>
          <p:cNvPr id="657" name="Google Shape;657;p27"/>
          <p:cNvCxnSpPr>
            <a:stCxn id="658" idx="6"/>
            <a:endCxn id="652" idx="0"/>
          </p:cNvCxnSpPr>
          <p:nvPr/>
        </p:nvCxnSpPr>
        <p:spPr>
          <a:xfrm>
            <a:off x="3892722" y="1345477"/>
            <a:ext cx="798600" cy="1039200"/>
          </a:xfrm>
          <a:prstGeom prst="bentConnector2">
            <a:avLst/>
          </a:prstGeom>
          <a:noFill/>
          <a:ln w="9525" cap="flat" cmpd="sng">
            <a:solidFill>
              <a:schemeClr val="dk2"/>
            </a:solidFill>
            <a:prstDash val="solid"/>
            <a:round/>
            <a:headEnd type="none" w="med" len="med"/>
            <a:tailEnd type="none" w="med" len="med"/>
          </a:ln>
        </p:spPr>
      </p:cxnSp>
      <p:cxnSp>
        <p:nvCxnSpPr>
          <p:cNvPr id="659" name="Google Shape;659;p27"/>
          <p:cNvCxnSpPr>
            <a:stCxn id="656" idx="3"/>
            <a:endCxn id="660" idx="2"/>
          </p:cNvCxnSpPr>
          <p:nvPr/>
        </p:nvCxnSpPr>
        <p:spPr>
          <a:xfrm rot="10800000" flipH="1">
            <a:off x="5661113" y="2554300"/>
            <a:ext cx="373800" cy="1326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661" name="Google Shape;661;p27"/>
          <p:cNvCxnSpPr>
            <a:stCxn id="652" idx="2"/>
            <a:endCxn id="662" idx="6"/>
          </p:cNvCxnSpPr>
          <p:nvPr/>
        </p:nvCxnSpPr>
        <p:spPr>
          <a:xfrm rot="-5400000" flipH="1">
            <a:off x="4826525" y="2853850"/>
            <a:ext cx="699300" cy="969900"/>
          </a:xfrm>
          <a:prstGeom prst="bentConnector4">
            <a:avLst>
              <a:gd name="adj1" fmla="val 31431"/>
              <a:gd name="adj2" fmla="val 124552"/>
            </a:avLst>
          </a:prstGeom>
          <a:noFill/>
          <a:ln w="9525" cap="flat" cmpd="sng">
            <a:solidFill>
              <a:schemeClr val="dk2"/>
            </a:solidFill>
            <a:prstDash val="solid"/>
            <a:round/>
            <a:headEnd type="none" w="med" len="med"/>
            <a:tailEnd type="none" w="med" len="med"/>
          </a:ln>
        </p:spPr>
      </p:cxnSp>
      <p:grpSp>
        <p:nvGrpSpPr>
          <p:cNvPr id="663" name="Google Shape;663;p27"/>
          <p:cNvGrpSpPr/>
          <p:nvPr/>
        </p:nvGrpSpPr>
        <p:grpSpPr>
          <a:xfrm>
            <a:off x="4951738" y="3904613"/>
            <a:ext cx="358853" cy="357415"/>
            <a:chOff x="7963176" y="2289963"/>
            <a:chExt cx="358853" cy="357415"/>
          </a:xfrm>
        </p:grpSpPr>
        <p:sp>
          <p:nvSpPr>
            <p:cNvPr id="664" name="Google Shape;664;p27"/>
            <p:cNvSpPr/>
            <p:nvPr/>
          </p:nvSpPr>
          <p:spPr>
            <a:xfrm>
              <a:off x="8018618" y="2519713"/>
              <a:ext cx="99516" cy="127665"/>
            </a:xfrm>
            <a:custGeom>
              <a:avLst/>
              <a:gdLst/>
              <a:ahLst/>
              <a:cxnLst/>
              <a:rect l="l" t="t" r="r" b="b"/>
              <a:pathLst>
                <a:path w="2906" h="3728" extrusionOk="0">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91003" y="2384342"/>
              <a:ext cx="31026" cy="86469"/>
            </a:xfrm>
            <a:custGeom>
              <a:avLst/>
              <a:gdLst/>
              <a:ahLst/>
              <a:cxnLst/>
              <a:rect l="l" t="t" r="r" b="b"/>
              <a:pathLst>
                <a:path w="906" h="2525" extrusionOk="0">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078136" y="2341125"/>
              <a:ext cx="17979" cy="159856"/>
            </a:xfrm>
            <a:custGeom>
              <a:avLst/>
              <a:gdLst/>
              <a:ahLst/>
              <a:cxnLst/>
              <a:rect l="l" t="t" r="r" b="b"/>
              <a:pathLst>
                <a:path w="525" h="4668" extrusionOk="0">
                  <a:moveTo>
                    <a:pt x="1" y="0"/>
                  </a:moveTo>
                  <a:lnTo>
                    <a:pt x="1" y="4668"/>
                  </a:lnTo>
                  <a:lnTo>
                    <a:pt x="525" y="4668"/>
                  </a:lnTo>
                  <a:lnTo>
                    <a:pt x="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7963176" y="2342735"/>
              <a:ext cx="56299" cy="156637"/>
            </a:xfrm>
            <a:custGeom>
              <a:avLst/>
              <a:gdLst/>
              <a:ahLst/>
              <a:cxnLst/>
              <a:rect l="l" t="t" r="r" b="b"/>
              <a:pathLst>
                <a:path w="1644" h="4574" extrusionOk="0">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040638" y="2341125"/>
              <a:ext cx="17157" cy="159856"/>
            </a:xfrm>
            <a:custGeom>
              <a:avLst/>
              <a:gdLst/>
              <a:ahLst/>
              <a:cxnLst/>
              <a:rect l="l" t="t" r="r" b="b"/>
              <a:pathLst>
                <a:path w="501" h="4668" extrusionOk="0">
                  <a:moveTo>
                    <a:pt x="0" y="0"/>
                  </a:moveTo>
                  <a:lnTo>
                    <a:pt x="0" y="4668"/>
                  </a:lnTo>
                  <a:lnTo>
                    <a:pt x="501" y="4668"/>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116491" y="2289963"/>
              <a:ext cx="154171" cy="261358"/>
            </a:xfrm>
            <a:custGeom>
              <a:avLst/>
              <a:gdLst/>
              <a:ahLst/>
              <a:cxnLst/>
              <a:rect l="l" t="t" r="r" b="b"/>
              <a:pathLst>
                <a:path w="4502" h="7632" extrusionOk="0">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7"/>
          <p:cNvGrpSpPr/>
          <p:nvPr/>
        </p:nvGrpSpPr>
        <p:grpSpPr>
          <a:xfrm>
            <a:off x="3218056" y="1562946"/>
            <a:ext cx="194135" cy="366593"/>
            <a:chOff x="1710518" y="2876101"/>
            <a:chExt cx="194135" cy="366593"/>
          </a:xfrm>
        </p:grpSpPr>
        <p:sp>
          <p:nvSpPr>
            <p:cNvPr id="671" name="Google Shape;671;p27"/>
            <p:cNvSpPr/>
            <p:nvPr/>
          </p:nvSpPr>
          <p:spPr>
            <a:xfrm>
              <a:off x="1736613" y="2941337"/>
              <a:ext cx="142733" cy="66915"/>
            </a:xfrm>
            <a:custGeom>
              <a:avLst/>
              <a:gdLst/>
              <a:ahLst/>
              <a:cxnLst/>
              <a:rect l="l" t="t" r="r" b="b"/>
              <a:pathLst>
                <a:path w="4168" h="1954" extrusionOk="0">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1710518" y="2983733"/>
              <a:ext cx="194135" cy="258961"/>
            </a:xfrm>
            <a:custGeom>
              <a:avLst/>
              <a:gdLst/>
              <a:ahLst/>
              <a:cxnLst/>
              <a:rect l="l" t="t" r="r" b="b"/>
              <a:pathLst>
                <a:path w="5669" h="7562" extrusionOk="0">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1710518" y="2876101"/>
              <a:ext cx="194135" cy="89722"/>
            </a:xfrm>
            <a:custGeom>
              <a:avLst/>
              <a:gdLst/>
              <a:ahLst/>
              <a:cxnLst/>
              <a:rect l="l" t="t" r="r" b="b"/>
              <a:pathLst>
                <a:path w="5669" h="2620" extrusionOk="0">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7"/>
          <p:cNvGrpSpPr/>
          <p:nvPr/>
        </p:nvGrpSpPr>
        <p:grpSpPr>
          <a:xfrm>
            <a:off x="6477318" y="2771682"/>
            <a:ext cx="274684" cy="366770"/>
            <a:chOff x="876743" y="4633266"/>
            <a:chExt cx="274684" cy="366770"/>
          </a:xfrm>
        </p:grpSpPr>
        <p:sp>
          <p:nvSpPr>
            <p:cNvPr id="675" name="Google Shape;675;p27"/>
            <p:cNvSpPr/>
            <p:nvPr/>
          </p:nvSpPr>
          <p:spPr>
            <a:xfrm>
              <a:off x="985117" y="4826574"/>
              <a:ext cx="68508" cy="59372"/>
            </a:xfrm>
            <a:custGeom>
              <a:avLst/>
              <a:gdLst/>
              <a:ahLst/>
              <a:cxnLst/>
              <a:rect l="l" t="t" r="r" b="b"/>
              <a:pathLst>
                <a:path w="2002" h="1735" extrusionOk="0">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979437" y="4907094"/>
              <a:ext cx="70117" cy="44862"/>
            </a:xfrm>
            <a:custGeom>
              <a:avLst/>
              <a:gdLst/>
              <a:ahLst/>
              <a:cxnLst/>
              <a:rect l="l" t="t" r="r" b="b"/>
              <a:pathLst>
                <a:path w="2049" h="1311" extrusionOk="0">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6743" y="4725146"/>
              <a:ext cx="274684" cy="274889"/>
            </a:xfrm>
            <a:custGeom>
              <a:avLst/>
              <a:gdLst/>
              <a:ahLst/>
              <a:cxnLst/>
              <a:rect l="l" t="t" r="r" b="b"/>
              <a:pathLst>
                <a:path w="8027" h="8033" extrusionOk="0">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97925" y="4633266"/>
              <a:ext cx="244536" cy="21251"/>
            </a:xfrm>
            <a:custGeom>
              <a:avLst/>
              <a:gdLst/>
              <a:ahLst/>
              <a:cxnLst/>
              <a:rect l="l" t="t" r="r" b="b"/>
              <a:pathLst>
                <a:path w="7146" h="621" extrusionOk="0">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932145" y="4679736"/>
              <a:ext cx="163845" cy="21216"/>
            </a:xfrm>
            <a:custGeom>
              <a:avLst/>
              <a:gdLst/>
              <a:ahLst/>
              <a:cxnLst/>
              <a:rect l="l" t="t" r="r" b="b"/>
              <a:pathLst>
                <a:path w="4788" h="620" extrusionOk="0">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7"/>
          <p:cNvGrpSpPr/>
          <p:nvPr/>
        </p:nvGrpSpPr>
        <p:grpSpPr>
          <a:xfrm>
            <a:off x="879620" y="1050725"/>
            <a:ext cx="3013102" cy="1031103"/>
            <a:chOff x="457198" y="888810"/>
            <a:chExt cx="2860902" cy="1031103"/>
          </a:xfrm>
        </p:grpSpPr>
        <p:grpSp>
          <p:nvGrpSpPr>
            <p:cNvPr id="681" name="Google Shape;681;p27"/>
            <p:cNvGrpSpPr/>
            <p:nvPr/>
          </p:nvGrpSpPr>
          <p:grpSpPr>
            <a:xfrm>
              <a:off x="457198" y="888810"/>
              <a:ext cx="2099704" cy="1031103"/>
              <a:chOff x="6053048" y="340518"/>
              <a:chExt cx="2099704" cy="1031103"/>
            </a:xfrm>
          </p:grpSpPr>
          <p:sp>
            <p:nvSpPr>
              <p:cNvPr id="682" name="Google Shape;682;p27"/>
              <p:cNvSpPr txBox="1"/>
              <p:nvPr/>
            </p:nvSpPr>
            <p:spPr>
              <a:xfrm>
                <a:off x="6053052" y="340518"/>
                <a:ext cx="2099700" cy="6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Raw Pixel Intensities</a:t>
                </a:r>
                <a:endParaRPr sz="1800" b="1">
                  <a:solidFill>
                    <a:srgbClr val="000000"/>
                  </a:solidFill>
                  <a:latin typeface="Fira Sans Extra Condensed"/>
                  <a:ea typeface="Fira Sans Extra Condensed"/>
                  <a:cs typeface="Fira Sans Extra Condensed"/>
                  <a:sym typeface="Fira Sans Extra Condensed"/>
                </a:endParaRPr>
              </a:p>
            </p:txBody>
          </p:sp>
          <p:sp>
            <p:nvSpPr>
              <p:cNvPr id="683" name="Google Shape;683;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Accuracy: 52.46%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Optimal k: 16</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Metric: Chebyshev</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grpSp>
        <p:sp>
          <p:nvSpPr>
            <p:cNvPr id="658" name="Google Shape;658;p27"/>
            <p:cNvSpPr/>
            <p:nvPr/>
          </p:nvSpPr>
          <p:spPr>
            <a:xfrm>
              <a:off x="2798500" y="923762"/>
              <a:ext cx="519600" cy="51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01</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684" name="Google Shape;684;p27"/>
          <p:cNvGrpSpPr/>
          <p:nvPr/>
        </p:nvGrpSpPr>
        <p:grpSpPr>
          <a:xfrm>
            <a:off x="2648150" y="3408475"/>
            <a:ext cx="3012975" cy="1010550"/>
            <a:chOff x="305125" y="2238175"/>
            <a:chExt cx="3012975" cy="1010550"/>
          </a:xfrm>
        </p:grpSpPr>
        <p:grpSp>
          <p:nvGrpSpPr>
            <p:cNvPr id="685" name="Google Shape;685;p27"/>
            <p:cNvGrpSpPr/>
            <p:nvPr/>
          </p:nvGrpSpPr>
          <p:grpSpPr>
            <a:xfrm>
              <a:off x="305125" y="2238175"/>
              <a:ext cx="2338500" cy="1010550"/>
              <a:chOff x="5900983" y="361071"/>
              <a:chExt cx="2338500" cy="1010550"/>
            </a:xfrm>
          </p:grpSpPr>
          <p:sp>
            <p:nvSpPr>
              <p:cNvPr id="686" name="Google Shape;686;p27"/>
              <p:cNvSpPr txBox="1"/>
              <p:nvPr/>
            </p:nvSpPr>
            <p:spPr>
              <a:xfrm>
                <a:off x="5900983" y="361071"/>
                <a:ext cx="2338500" cy="51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Canny Edge Detection</a:t>
                </a:r>
                <a:endParaRPr sz="1800" b="1">
                  <a:solidFill>
                    <a:srgbClr val="000000"/>
                  </a:solidFill>
                  <a:latin typeface="Fira Sans Extra Condensed"/>
                  <a:ea typeface="Fira Sans Extra Condensed"/>
                  <a:cs typeface="Fira Sans Extra Condensed"/>
                  <a:sym typeface="Fira Sans Extra Condensed"/>
                </a:endParaRPr>
              </a:p>
            </p:txBody>
          </p:sp>
          <p:sp>
            <p:nvSpPr>
              <p:cNvPr id="687" name="Google Shape;687;p27"/>
              <p:cNvSpPr txBox="1"/>
              <p:nvPr/>
            </p:nvSpPr>
            <p:spPr>
              <a:xfrm>
                <a:off x="5900984" y="1039821"/>
                <a:ext cx="2133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Accuracy: 52.43%</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Optimal k: 92 / 92 / 14</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Metric: Euclidean / Manhattan/ Chebyshev</a:t>
                </a:r>
                <a:endParaRPr>
                  <a:latin typeface="Roboto"/>
                  <a:ea typeface="Roboto"/>
                  <a:cs typeface="Roboto"/>
                  <a:sym typeface="Roboto"/>
                </a:endParaRPr>
              </a:p>
            </p:txBody>
          </p:sp>
        </p:grpSp>
        <p:sp>
          <p:nvSpPr>
            <p:cNvPr id="662" name="Google Shape;662;p27"/>
            <p:cNvSpPr/>
            <p:nvPr/>
          </p:nvSpPr>
          <p:spPr>
            <a:xfrm>
              <a:off x="2798500" y="2258450"/>
              <a:ext cx="519600" cy="51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03</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688" name="Google Shape;688;p27"/>
          <p:cNvGrpSpPr/>
          <p:nvPr/>
        </p:nvGrpSpPr>
        <p:grpSpPr>
          <a:xfrm>
            <a:off x="6034988" y="2294525"/>
            <a:ext cx="2713916" cy="1363690"/>
            <a:chOff x="5825888" y="923762"/>
            <a:chExt cx="2713916" cy="1363690"/>
          </a:xfrm>
        </p:grpSpPr>
        <p:grpSp>
          <p:nvGrpSpPr>
            <p:cNvPr id="689" name="Google Shape;689;p27"/>
            <p:cNvGrpSpPr/>
            <p:nvPr/>
          </p:nvGrpSpPr>
          <p:grpSpPr>
            <a:xfrm>
              <a:off x="6705600" y="1248675"/>
              <a:ext cx="1834204" cy="1038777"/>
              <a:chOff x="6053050" y="700383"/>
              <a:chExt cx="1834204" cy="1038777"/>
            </a:xfrm>
          </p:grpSpPr>
          <p:sp>
            <p:nvSpPr>
              <p:cNvPr id="690" name="Google Shape;690;p27"/>
              <p:cNvSpPr txBox="1"/>
              <p:nvPr/>
            </p:nvSpPr>
            <p:spPr>
              <a:xfrm>
                <a:off x="6053054" y="700383"/>
                <a:ext cx="1834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Colour Histograms</a:t>
                </a:r>
                <a:endParaRPr sz="1800" b="1">
                  <a:solidFill>
                    <a:srgbClr val="000000"/>
                  </a:solidFill>
                  <a:latin typeface="Fira Sans Extra Condensed"/>
                  <a:ea typeface="Fira Sans Extra Condensed"/>
                  <a:cs typeface="Fira Sans Extra Condensed"/>
                  <a:sym typeface="Fira Sans Extra Condensed"/>
                </a:endParaRPr>
              </a:p>
            </p:txBody>
          </p:sp>
          <p:sp>
            <p:nvSpPr>
              <p:cNvPr id="691" name="Google Shape;691;p27"/>
              <p:cNvSpPr txBox="1"/>
              <p:nvPr/>
            </p:nvSpPr>
            <p:spPr>
              <a:xfrm>
                <a:off x="6053050" y="1039860"/>
                <a:ext cx="1834200" cy="69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Accuracy: 68.05%</a:t>
                </a:r>
                <a:endParaRPr>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Optimal k: 6</a:t>
                </a:r>
                <a:endParaRPr>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Metric: Manhattan</a:t>
                </a:r>
                <a:endParaRPr>
                  <a:latin typeface="Roboto"/>
                  <a:ea typeface="Roboto"/>
                  <a:cs typeface="Roboto"/>
                  <a:sym typeface="Roboto"/>
                </a:endParaRPr>
              </a:p>
            </p:txBody>
          </p:sp>
        </p:grpSp>
        <p:sp>
          <p:nvSpPr>
            <p:cNvPr id="660" name="Google Shape;660;p27"/>
            <p:cNvSpPr/>
            <p:nvPr/>
          </p:nvSpPr>
          <p:spPr>
            <a:xfrm>
              <a:off x="5825888" y="923762"/>
              <a:ext cx="519600" cy="51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02</a:t>
              </a:r>
              <a:endParaRPr sz="1200" b="1">
                <a:solidFill>
                  <a:schemeClr val="lt1"/>
                </a:solidFill>
                <a:latin typeface="Fira Sans Extra Condensed"/>
                <a:ea typeface="Fira Sans Extra Condensed"/>
                <a:cs typeface="Fira Sans Extra Condensed"/>
                <a:sym typeface="Fira Sans Extra Condensed"/>
              </a:endParaRPr>
            </a:p>
          </p:txBody>
        </p:sp>
      </p:grpSp>
      <p:pic>
        <p:nvPicPr>
          <p:cNvPr id="692" name="Google Shape;692;p27"/>
          <p:cNvPicPr preferRelativeResize="0"/>
          <p:nvPr/>
        </p:nvPicPr>
        <p:blipFill rotWithShape="1">
          <a:blip r:embed="rId3">
            <a:alphaModFix/>
          </a:blip>
          <a:srcRect l="3286" r="10215"/>
          <a:stretch/>
        </p:blipFill>
        <p:spPr>
          <a:xfrm>
            <a:off x="6962625" y="1322100"/>
            <a:ext cx="1786279" cy="1272300"/>
          </a:xfrm>
          <a:prstGeom prst="rect">
            <a:avLst/>
          </a:prstGeom>
          <a:noFill/>
          <a:ln>
            <a:noFill/>
          </a:ln>
        </p:spPr>
      </p:pic>
      <p:pic>
        <p:nvPicPr>
          <p:cNvPr id="693" name="Google Shape;693;p27"/>
          <p:cNvPicPr preferRelativeResize="0"/>
          <p:nvPr/>
        </p:nvPicPr>
        <p:blipFill rotWithShape="1">
          <a:blip r:embed="rId4">
            <a:alphaModFix/>
          </a:blip>
          <a:srcRect l="50007" t="10546"/>
          <a:stretch/>
        </p:blipFill>
        <p:spPr>
          <a:xfrm>
            <a:off x="1013800" y="3088925"/>
            <a:ext cx="1478175" cy="1465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Trees Hyperparameters</a:t>
            </a:r>
            <a:endParaRPr/>
          </a:p>
        </p:txBody>
      </p:sp>
      <p:sp>
        <p:nvSpPr>
          <p:cNvPr id="699" name="Google Shape;699;p28"/>
          <p:cNvSpPr/>
          <p:nvPr/>
        </p:nvSpPr>
        <p:spPr>
          <a:xfrm>
            <a:off x="457200" y="962025"/>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28"/>
          <p:cNvGrpSpPr/>
          <p:nvPr/>
        </p:nvGrpSpPr>
        <p:grpSpPr>
          <a:xfrm>
            <a:off x="595300" y="1019113"/>
            <a:ext cx="1633700" cy="1638422"/>
            <a:chOff x="533400" y="962025"/>
            <a:chExt cx="1633700" cy="1638422"/>
          </a:xfrm>
        </p:grpSpPr>
        <p:sp>
          <p:nvSpPr>
            <p:cNvPr id="701" name="Google Shape;701;p28"/>
            <p:cNvSpPr/>
            <p:nvPr/>
          </p:nvSpPr>
          <p:spPr>
            <a:xfrm>
              <a:off x="628650" y="1094550"/>
              <a:ext cx="11667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criterion</a:t>
              </a:r>
              <a:endParaRPr>
                <a:solidFill>
                  <a:schemeClr val="lt1"/>
                </a:solidFill>
              </a:endParaRPr>
            </a:p>
          </p:txBody>
        </p:sp>
        <p:sp>
          <p:nvSpPr>
            <p:cNvPr id="702" name="Google Shape;702;p28"/>
            <p:cNvSpPr txBox="1"/>
            <p:nvPr/>
          </p:nvSpPr>
          <p:spPr>
            <a:xfrm>
              <a:off x="5334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Split quality</a:t>
              </a:r>
              <a:endParaRPr sz="1600" b="1">
                <a:solidFill>
                  <a:srgbClr val="000000"/>
                </a:solidFill>
                <a:latin typeface="Fira Sans Extra Condensed"/>
                <a:ea typeface="Fira Sans Extra Condensed"/>
                <a:cs typeface="Fira Sans Extra Condensed"/>
                <a:sym typeface="Fira Sans Extra Condensed"/>
              </a:endParaRPr>
            </a:p>
          </p:txBody>
        </p:sp>
        <p:sp>
          <p:nvSpPr>
            <p:cNvPr id="703" name="Google Shape;703;p28"/>
            <p:cNvSpPr txBox="1"/>
            <p:nvPr/>
          </p:nvSpPr>
          <p:spPr>
            <a:xfrm>
              <a:off x="5334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1. Gini</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2. Entropy</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3. log_loss</a:t>
              </a:r>
              <a:endParaRPr sz="1200">
                <a:solidFill>
                  <a:srgbClr val="000000"/>
                </a:solidFill>
                <a:latin typeface="Roboto"/>
                <a:ea typeface="Roboto"/>
                <a:cs typeface="Roboto"/>
                <a:sym typeface="Roboto"/>
              </a:endParaRPr>
            </a:p>
          </p:txBody>
        </p:sp>
        <p:sp>
          <p:nvSpPr>
            <p:cNvPr id="704" name="Google Shape;704;p28"/>
            <p:cNvSpPr txBox="1"/>
            <p:nvPr/>
          </p:nvSpPr>
          <p:spPr>
            <a:xfrm>
              <a:off x="17954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accent1"/>
                </a:solidFill>
                <a:latin typeface="Fira Sans Extra Condensed"/>
                <a:ea typeface="Fira Sans Extra Condensed"/>
                <a:cs typeface="Fira Sans Extra Condensed"/>
                <a:sym typeface="Fira Sans Extra Condensed"/>
              </a:endParaRPr>
            </a:p>
          </p:txBody>
        </p:sp>
      </p:grpSp>
      <p:sp>
        <p:nvSpPr>
          <p:cNvPr id="705" name="Google Shape;705;p28"/>
          <p:cNvSpPr/>
          <p:nvPr/>
        </p:nvSpPr>
        <p:spPr>
          <a:xfrm>
            <a:off x="2609800" y="962025"/>
            <a:ext cx="1771800" cy="17526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8"/>
          <p:cNvGrpSpPr/>
          <p:nvPr/>
        </p:nvGrpSpPr>
        <p:grpSpPr>
          <a:xfrm>
            <a:off x="2686000" y="962025"/>
            <a:ext cx="1633700" cy="1638422"/>
            <a:chOff x="2686000" y="962025"/>
            <a:chExt cx="1633700" cy="1638422"/>
          </a:xfrm>
        </p:grpSpPr>
        <p:sp>
          <p:nvSpPr>
            <p:cNvPr id="707" name="Google Shape;707;p28"/>
            <p:cNvSpPr/>
            <p:nvPr/>
          </p:nvSpPr>
          <p:spPr>
            <a:xfrm>
              <a:off x="2781250" y="1094550"/>
              <a:ext cx="9240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splitter</a:t>
              </a:r>
              <a:endParaRPr>
                <a:solidFill>
                  <a:schemeClr val="lt1"/>
                </a:solidFill>
              </a:endParaRPr>
            </a:p>
          </p:txBody>
        </p:sp>
        <p:sp>
          <p:nvSpPr>
            <p:cNvPr id="708" name="Google Shape;708;p28"/>
            <p:cNvSpPr txBox="1"/>
            <p:nvPr/>
          </p:nvSpPr>
          <p:spPr>
            <a:xfrm>
              <a:off x="26860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Split strategy</a:t>
              </a:r>
              <a:endParaRPr sz="1600" b="1">
                <a:solidFill>
                  <a:srgbClr val="000000"/>
                </a:solidFill>
                <a:latin typeface="Fira Sans Extra Condensed"/>
                <a:ea typeface="Fira Sans Extra Condensed"/>
                <a:cs typeface="Fira Sans Extra Condensed"/>
                <a:sym typeface="Fira Sans Extra Condensed"/>
              </a:endParaRPr>
            </a:p>
          </p:txBody>
        </p:sp>
        <p:sp>
          <p:nvSpPr>
            <p:cNvPr id="709" name="Google Shape;709;p28"/>
            <p:cNvSpPr txBox="1"/>
            <p:nvPr/>
          </p:nvSpPr>
          <p:spPr>
            <a:xfrm>
              <a:off x="26860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1. Best</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2. Random</a:t>
              </a:r>
              <a:endParaRPr sz="1200">
                <a:latin typeface="Roboto"/>
                <a:ea typeface="Roboto"/>
                <a:cs typeface="Roboto"/>
                <a:sym typeface="Roboto"/>
              </a:endParaRPr>
            </a:p>
          </p:txBody>
        </p:sp>
        <p:sp>
          <p:nvSpPr>
            <p:cNvPr id="710" name="Google Shape;710;p28"/>
            <p:cNvSpPr txBox="1"/>
            <p:nvPr/>
          </p:nvSpPr>
          <p:spPr>
            <a:xfrm>
              <a:off x="39480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accent4"/>
                </a:solidFill>
                <a:latin typeface="Fira Sans Extra Condensed"/>
                <a:ea typeface="Fira Sans Extra Condensed"/>
                <a:cs typeface="Fira Sans Extra Condensed"/>
                <a:sym typeface="Fira Sans Extra Condensed"/>
              </a:endParaRPr>
            </a:p>
          </p:txBody>
        </p:sp>
      </p:grpSp>
      <p:sp>
        <p:nvSpPr>
          <p:cNvPr id="711" name="Google Shape;711;p28"/>
          <p:cNvSpPr/>
          <p:nvPr/>
        </p:nvSpPr>
        <p:spPr>
          <a:xfrm>
            <a:off x="4762400" y="962025"/>
            <a:ext cx="1771800" cy="1752600"/>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8"/>
          <p:cNvGrpSpPr/>
          <p:nvPr/>
        </p:nvGrpSpPr>
        <p:grpSpPr>
          <a:xfrm>
            <a:off x="4838600" y="962025"/>
            <a:ext cx="1633700" cy="1638422"/>
            <a:chOff x="4838600" y="962025"/>
            <a:chExt cx="1633700" cy="1638422"/>
          </a:xfrm>
        </p:grpSpPr>
        <p:sp>
          <p:nvSpPr>
            <p:cNvPr id="713" name="Google Shape;713;p28"/>
            <p:cNvSpPr/>
            <p:nvPr/>
          </p:nvSpPr>
          <p:spPr>
            <a:xfrm>
              <a:off x="4933850" y="1094550"/>
              <a:ext cx="12078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max depth</a:t>
              </a:r>
              <a:endParaRPr>
                <a:solidFill>
                  <a:schemeClr val="lt1"/>
                </a:solidFill>
              </a:endParaRPr>
            </a:p>
          </p:txBody>
        </p:sp>
        <p:sp>
          <p:nvSpPr>
            <p:cNvPr id="714" name="Google Shape;714;p28"/>
            <p:cNvSpPr txBox="1"/>
            <p:nvPr/>
          </p:nvSpPr>
          <p:spPr>
            <a:xfrm>
              <a:off x="4838600" y="1389750"/>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Depth of tree</a:t>
              </a:r>
              <a:endParaRPr sz="1600" b="1">
                <a:solidFill>
                  <a:srgbClr val="000000"/>
                </a:solidFill>
                <a:latin typeface="Fira Sans Extra Condensed"/>
                <a:ea typeface="Fira Sans Extra Condensed"/>
                <a:cs typeface="Fira Sans Extra Condensed"/>
                <a:sym typeface="Fira Sans Extra Condensed"/>
              </a:endParaRPr>
            </a:p>
          </p:txBody>
        </p:sp>
        <p:sp>
          <p:nvSpPr>
            <p:cNvPr id="715" name="Google Shape;715;p28"/>
            <p:cNvSpPr txBox="1"/>
            <p:nvPr/>
          </p:nvSpPr>
          <p:spPr>
            <a:xfrm>
              <a:off x="48386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None or &lt; min sample split</a:t>
              </a:r>
              <a:endParaRPr sz="1200">
                <a:solidFill>
                  <a:srgbClr val="000000"/>
                </a:solidFill>
                <a:latin typeface="Roboto"/>
                <a:ea typeface="Roboto"/>
                <a:cs typeface="Roboto"/>
                <a:sym typeface="Roboto"/>
              </a:endParaRPr>
            </a:p>
          </p:txBody>
        </p:sp>
        <p:sp>
          <p:nvSpPr>
            <p:cNvPr id="716" name="Google Shape;716;p28"/>
            <p:cNvSpPr txBox="1"/>
            <p:nvPr/>
          </p:nvSpPr>
          <p:spPr>
            <a:xfrm>
              <a:off x="61006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accent5"/>
                </a:solidFill>
                <a:latin typeface="Fira Sans Extra Condensed"/>
                <a:ea typeface="Fira Sans Extra Condensed"/>
                <a:cs typeface="Fira Sans Extra Condensed"/>
                <a:sym typeface="Fira Sans Extra Condensed"/>
              </a:endParaRPr>
            </a:p>
          </p:txBody>
        </p:sp>
      </p:grpSp>
      <p:sp>
        <p:nvSpPr>
          <p:cNvPr id="717" name="Google Shape;717;p28"/>
          <p:cNvSpPr/>
          <p:nvPr/>
        </p:nvSpPr>
        <p:spPr>
          <a:xfrm>
            <a:off x="6915000" y="962025"/>
            <a:ext cx="1771800" cy="1752600"/>
          </a:xfrm>
          <a:prstGeom prst="roundRect">
            <a:avLst>
              <a:gd name="adj" fmla="val 1521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28"/>
          <p:cNvGrpSpPr/>
          <p:nvPr/>
        </p:nvGrpSpPr>
        <p:grpSpPr>
          <a:xfrm>
            <a:off x="6976900" y="962025"/>
            <a:ext cx="1648100" cy="1638422"/>
            <a:chOff x="6976900" y="962025"/>
            <a:chExt cx="1648100" cy="1638422"/>
          </a:xfrm>
        </p:grpSpPr>
        <p:sp>
          <p:nvSpPr>
            <p:cNvPr id="719" name="Google Shape;719;p28"/>
            <p:cNvSpPr/>
            <p:nvPr/>
          </p:nvSpPr>
          <p:spPr>
            <a:xfrm>
              <a:off x="6976900" y="1094550"/>
              <a:ext cx="1543200" cy="295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min sample split</a:t>
              </a:r>
              <a:endParaRPr sz="1000">
                <a:solidFill>
                  <a:schemeClr val="lt1"/>
                </a:solidFill>
              </a:endParaRPr>
            </a:p>
          </p:txBody>
        </p:sp>
        <p:sp>
          <p:nvSpPr>
            <p:cNvPr id="720" name="Google Shape;720;p28"/>
            <p:cNvSpPr txBox="1"/>
            <p:nvPr/>
          </p:nvSpPr>
          <p:spPr>
            <a:xfrm>
              <a:off x="6991200" y="1389750"/>
              <a:ext cx="16338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How many samples in a split?</a:t>
              </a:r>
              <a:endParaRPr sz="1600" b="1">
                <a:solidFill>
                  <a:srgbClr val="000000"/>
                </a:solidFill>
                <a:latin typeface="Fira Sans Extra Condensed"/>
                <a:ea typeface="Fira Sans Extra Condensed"/>
                <a:cs typeface="Fira Sans Extra Condensed"/>
                <a:sym typeface="Fira Sans Extra Condensed"/>
              </a:endParaRPr>
            </a:p>
          </p:txBody>
        </p:sp>
        <p:sp>
          <p:nvSpPr>
            <p:cNvPr id="721" name="Google Shape;721;p28"/>
            <p:cNvSpPr txBox="1"/>
            <p:nvPr/>
          </p:nvSpPr>
          <p:spPr>
            <a:xfrm>
              <a:off x="6991200" y="1995047"/>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Default = 2</a:t>
              </a:r>
              <a:endParaRPr sz="1200">
                <a:solidFill>
                  <a:srgbClr val="000000"/>
                </a:solidFill>
                <a:latin typeface="Roboto"/>
                <a:ea typeface="Roboto"/>
                <a:cs typeface="Roboto"/>
                <a:sym typeface="Roboto"/>
              </a:endParaRPr>
            </a:p>
          </p:txBody>
        </p:sp>
        <p:sp>
          <p:nvSpPr>
            <p:cNvPr id="722" name="Google Shape;722;p28"/>
            <p:cNvSpPr txBox="1"/>
            <p:nvPr/>
          </p:nvSpPr>
          <p:spPr>
            <a:xfrm>
              <a:off x="82532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accent6"/>
                </a:solidFill>
                <a:latin typeface="Fira Sans Extra Condensed"/>
                <a:ea typeface="Fira Sans Extra Condensed"/>
                <a:cs typeface="Fira Sans Extra Condensed"/>
                <a:sym typeface="Fira Sans Extra Condensed"/>
              </a:endParaRPr>
            </a:p>
          </p:txBody>
        </p:sp>
      </p:grpSp>
      <p:sp>
        <p:nvSpPr>
          <p:cNvPr id="723" name="Google Shape;723;p28"/>
          <p:cNvSpPr/>
          <p:nvPr/>
        </p:nvSpPr>
        <p:spPr>
          <a:xfrm>
            <a:off x="389775" y="3038225"/>
            <a:ext cx="177180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28"/>
          <p:cNvGrpSpPr/>
          <p:nvPr/>
        </p:nvGrpSpPr>
        <p:grpSpPr>
          <a:xfrm>
            <a:off x="451575" y="3160513"/>
            <a:ext cx="1633800" cy="1516134"/>
            <a:chOff x="1595250" y="3215988"/>
            <a:chExt cx="1633800" cy="1516134"/>
          </a:xfrm>
        </p:grpSpPr>
        <p:sp>
          <p:nvSpPr>
            <p:cNvPr id="725" name="Google Shape;725;p28"/>
            <p:cNvSpPr/>
            <p:nvPr/>
          </p:nvSpPr>
          <p:spPr>
            <a:xfrm>
              <a:off x="1595250" y="3215988"/>
              <a:ext cx="1633800"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Random state</a:t>
              </a:r>
              <a:endParaRPr sz="1200">
                <a:solidFill>
                  <a:schemeClr val="lt1"/>
                </a:solidFill>
              </a:endParaRPr>
            </a:p>
          </p:txBody>
        </p:sp>
        <p:sp>
          <p:nvSpPr>
            <p:cNvPr id="726" name="Google Shape;726;p28"/>
            <p:cNvSpPr txBox="1"/>
            <p:nvPr/>
          </p:nvSpPr>
          <p:spPr>
            <a:xfrm>
              <a:off x="16096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Fix randomness</a:t>
              </a:r>
              <a:endParaRPr sz="1600" b="1">
                <a:solidFill>
                  <a:srgbClr val="000000"/>
                </a:solidFill>
                <a:latin typeface="Fira Sans Extra Condensed"/>
                <a:ea typeface="Fira Sans Extra Condensed"/>
                <a:cs typeface="Fira Sans Extra Condensed"/>
                <a:sym typeface="Fira Sans Extra Condensed"/>
              </a:endParaRPr>
            </a:p>
          </p:txBody>
        </p:sp>
        <p:sp>
          <p:nvSpPr>
            <p:cNvPr id="727" name="Google Shape;727;p28"/>
            <p:cNvSpPr txBox="1"/>
            <p:nvPr/>
          </p:nvSpPr>
          <p:spPr>
            <a:xfrm>
              <a:off x="1609650" y="4126722"/>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By default completely random</a:t>
              </a:r>
              <a:endParaRPr sz="1200">
                <a:solidFill>
                  <a:srgbClr val="000000"/>
                </a:solidFill>
                <a:latin typeface="Roboto"/>
                <a:ea typeface="Roboto"/>
                <a:cs typeface="Roboto"/>
                <a:sym typeface="Roboto"/>
              </a:endParaRPr>
            </a:p>
          </p:txBody>
        </p:sp>
      </p:grpSp>
      <p:sp>
        <p:nvSpPr>
          <p:cNvPr id="728" name="Google Shape;728;p28"/>
          <p:cNvSpPr/>
          <p:nvPr/>
        </p:nvSpPr>
        <p:spPr>
          <a:xfrm>
            <a:off x="2542375" y="3038225"/>
            <a:ext cx="1771800" cy="17526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28"/>
          <p:cNvGrpSpPr/>
          <p:nvPr/>
        </p:nvGrpSpPr>
        <p:grpSpPr>
          <a:xfrm>
            <a:off x="2618575" y="3038225"/>
            <a:ext cx="1633700" cy="1638425"/>
            <a:chOff x="3762250" y="3093700"/>
            <a:chExt cx="1633700" cy="1638425"/>
          </a:xfrm>
        </p:grpSpPr>
        <p:sp>
          <p:nvSpPr>
            <p:cNvPr id="730" name="Google Shape;730;p28"/>
            <p:cNvSpPr/>
            <p:nvPr/>
          </p:nvSpPr>
          <p:spPr>
            <a:xfrm>
              <a:off x="3857500" y="3226225"/>
              <a:ext cx="1467000" cy="295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Fira Sans Extra Condensed"/>
                  <a:ea typeface="Fira Sans Extra Condensed"/>
                  <a:cs typeface="Fira Sans Extra Condensed"/>
                  <a:sym typeface="Fira Sans Extra Condensed"/>
                </a:rPr>
                <a:t>min impurity decrease</a:t>
              </a:r>
              <a:endParaRPr sz="700">
                <a:solidFill>
                  <a:schemeClr val="lt1"/>
                </a:solidFill>
              </a:endParaRPr>
            </a:p>
          </p:txBody>
        </p:sp>
        <p:sp>
          <p:nvSpPr>
            <p:cNvPr id="731" name="Google Shape;731;p28"/>
            <p:cNvSpPr txBox="1"/>
            <p:nvPr/>
          </p:nvSpPr>
          <p:spPr>
            <a:xfrm>
              <a:off x="37622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Impurity of nodes</a:t>
              </a:r>
              <a:endParaRPr sz="1600" b="1">
                <a:solidFill>
                  <a:srgbClr val="000000"/>
                </a:solidFill>
                <a:latin typeface="Fira Sans Extra Condensed"/>
                <a:ea typeface="Fira Sans Extra Condensed"/>
                <a:cs typeface="Fira Sans Extra Condensed"/>
                <a:sym typeface="Fira Sans Extra Condensed"/>
              </a:endParaRPr>
            </a:p>
          </p:txBody>
        </p:sp>
        <p:sp>
          <p:nvSpPr>
            <p:cNvPr id="732" name="Google Shape;732;p28"/>
            <p:cNvSpPr txBox="1"/>
            <p:nvPr/>
          </p:nvSpPr>
          <p:spPr>
            <a:xfrm>
              <a:off x="3762250" y="4126725"/>
              <a:ext cx="13959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If exceed this value, split node further</a:t>
              </a:r>
              <a:endParaRPr sz="1200">
                <a:latin typeface="Roboto"/>
                <a:ea typeface="Roboto"/>
                <a:cs typeface="Roboto"/>
                <a:sym typeface="Roboto"/>
              </a:endParaRPr>
            </a:p>
          </p:txBody>
        </p:sp>
        <p:sp>
          <p:nvSpPr>
            <p:cNvPr id="733" name="Google Shape;733;p28"/>
            <p:cNvSpPr txBox="1"/>
            <p:nvPr/>
          </p:nvSpPr>
          <p:spPr>
            <a:xfrm>
              <a:off x="50242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accent2"/>
                </a:solidFill>
                <a:latin typeface="Fira Sans Extra Condensed"/>
                <a:ea typeface="Fira Sans Extra Condensed"/>
                <a:cs typeface="Fira Sans Extra Condensed"/>
                <a:sym typeface="Fira Sans Extra Condensed"/>
              </a:endParaRPr>
            </a:p>
          </p:txBody>
        </p:sp>
      </p:grpSp>
      <p:grpSp>
        <p:nvGrpSpPr>
          <p:cNvPr id="734" name="Google Shape;734;p28"/>
          <p:cNvGrpSpPr/>
          <p:nvPr/>
        </p:nvGrpSpPr>
        <p:grpSpPr>
          <a:xfrm>
            <a:off x="6768706" y="2893766"/>
            <a:ext cx="2064402" cy="2131611"/>
            <a:chOff x="5449625" y="1389325"/>
            <a:chExt cx="3237261" cy="3342655"/>
          </a:xfrm>
        </p:grpSpPr>
        <p:sp>
          <p:nvSpPr>
            <p:cNvPr id="735" name="Google Shape;735;p28"/>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28"/>
          <p:cNvSpPr/>
          <p:nvPr/>
        </p:nvSpPr>
        <p:spPr>
          <a:xfrm>
            <a:off x="4762400" y="3123650"/>
            <a:ext cx="1915500" cy="1638300"/>
          </a:xfrm>
          <a:prstGeom prst="wedgeRectCallout">
            <a:avLst>
              <a:gd name="adj1" fmla="val 75106"/>
              <a:gd name="adj2" fmla="val -31940"/>
            </a:avLst>
          </a:prstGeom>
          <a:solidFill>
            <a:srgbClr val="F3F3F3"/>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These parameters have little to no effect on our 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9"/>
          <p:cNvSpPr/>
          <p:nvPr/>
        </p:nvSpPr>
        <p:spPr>
          <a:xfrm>
            <a:off x="6012650" y="1417275"/>
            <a:ext cx="2668500" cy="3200400"/>
          </a:xfrm>
          <a:prstGeom prst="rect">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3243725" y="14172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474800" y="14172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Support Vector Machine (SVM)</a:t>
            </a:r>
            <a:endParaRPr/>
          </a:p>
        </p:txBody>
      </p:sp>
      <p:sp>
        <p:nvSpPr>
          <p:cNvPr id="784" name="Google Shape;784;p29"/>
          <p:cNvSpPr/>
          <p:nvPr/>
        </p:nvSpPr>
        <p:spPr>
          <a:xfrm>
            <a:off x="474800" y="1147800"/>
            <a:ext cx="2668500" cy="56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3243713" y="1147800"/>
            <a:ext cx="2668500" cy="56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6012638" y="1147800"/>
            <a:ext cx="2668500" cy="56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29"/>
          <p:cNvGrpSpPr/>
          <p:nvPr/>
        </p:nvGrpSpPr>
        <p:grpSpPr>
          <a:xfrm>
            <a:off x="688824" y="1262175"/>
            <a:ext cx="2240476" cy="3153525"/>
            <a:chOff x="688824" y="1376475"/>
            <a:chExt cx="2240476" cy="3153525"/>
          </a:xfrm>
        </p:grpSpPr>
        <p:sp>
          <p:nvSpPr>
            <p:cNvPr id="788" name="Google Shape;788;p29"/>
            <p:cNvSpPr txBox="1"/>
            <p:nvPr/>
          </p:nvSpPr>
          <p:spPr>
            <a:xfrm>
              <a:off x="688824"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Kernel</a:t>
              </a:r>
              <a:endParaRPr sz="1800" b="1">
                <a:solidFill>
                  <a:schemeClr val="lt1"/>
                </a:solidFill>
                <a:latin typeface="Fira Sans Extra Condensed"/>
                <a:ea typeface="Fira Sans Extra Condensed"/>
                <a:cs typeface="Fira Sans Extra Condensed"/>
                <a:sym typeface="Fira Sans Extra Condensed"/>
              </a:endParaRPr>
            </a:p>
          </p:txBody>
        </p:sp>
        <p:sp>
          <p:nvSpPr>
            <p:cNvPr id="789" name="Google Shape;789;p29"/>
            <p:cNvSpPr txBox="1"/>
            <p:nvPr/>
          </p:nvSpPr>
          <p:spPr>
            <a:xfrm>
              <a:off x="688900" y="1919113"/>
              <a:ext cx="22404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Transforms the input into a higher-dimensional space</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Useful to separate data non-linearly</a:t>
              </a:r>
              <a:endParaRPr>
                <a:latin typeface="Roboto"/>
                <a:ea typeface="Roboto"/>
                <a:cs typeface="Roboto"/>
                <a:sym typeface="Roboto"/>
              </a:endParaRPr>
            </a:p>
          </p:txBody>
        </p:sp>
        <p:grpSp>
          <p:nvGrpSpPr>
            <p:cNvPr id="790" name="Google Shape;790;p29"/>
            <p:cNvGrpSpPr/>
            <p:nvPr/>
          </p:nvGrpSpPr>
          <p:grpSpPr>
            <a:xfrm>
              <a:off x="688834" y="3613901"/>
              <a:ext cx="2240441" cy="916099"/>
              <a:chOff x="695359" y="2302076"/>
              <a:chExt cx="2240441" cy="916099"/>
            </a:xfrm>
          </p:grpSpPr>
          <p:sp>
            <p:nvSpPr>
              <p:cNvPr id="791" name="Google Shape;791;p29"/>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p:txBody>
          </p:sp>
          <p:sp>
            <p:nvSpPr>
              <p:cNvPr id="792" name="Google Shape;792;p29"/>
              <p:cNvSpPr txBox="1"/>
              <p:nvPr/>
            </p:nvSpPr>
            <p:spPr>
              <a:xfrm>
                <a:off x="695400" y="2657475"/>
                <a:ext cx="2240400" cy="560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Roboto"/>
                  <a:ea typeface="Roboto"/>
                  <a:cs typeface="Roboto"/>
                  <a:sym typeface="Roboto"/>
                </a:endParaRPr>
              </a:p>
            </p:txBody>
          </p:sp>
        </p:grpSp>
      </p:grpSp>
      <p:grpSp>
        <p:nvGrpSpPr>
          <p:cNvPr id="793" name="Google Shape;793;p29"/>
          <p:cNvGrpSpPr/>
          <p:nvPr/>
        </p:nvGrpSpPr>
        <p:grpSpPr>
          <a:xfrm>
            <a:off x="3457736" y="1262175"/>
            <a:ext cx="2240438" cy="1676050"/>
            <a:chOff x="3457736" y="1376475"/>
            <a:chExt cx="2240438" cy="1676050"/>
          </a:xfrm>
        </p:grpSpPr>
        <p:sp>
          <p:nvSpPr>
            <p:cNvPr id="794" name="Google Shape;794;p29"/>
            <p:cNvSpPr txBox="1"/>
            <p:nvPr/>
          </p:nvSpPr>
          <p:spPr>
            <a:xfrm>
              <a:off x="3457736"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a:t>
              </a:r>
              <a:endParaRPr sz="1800" b="1">
                <a:solidFill>
                  <a:schemeClr val="lt1"/>
                </a:solidFill>
                <a:latin typeface="Fira Sans Extra Condensed"/>
                <a:ea typeface="Fira Sans Extra Condensed"/>
                <a:cs typeface="Fira Sans Extra Condensed"/>
                <a:sym typeface="Fira Sans Extra Condensed"/>
              </a:endParaRPr>
            </a:p>
          </p:txBody>
        </p:sp>
        <p:sp>
          <p:nvSpPr>
            <p:cNvPr id="795" name="Google Shape;795;p29"/>
            <p:cNvSpPr txBox="1"/>
            <p:nvPr/>
          </p:nvSpPr>
          <p:spPr>
            <a:xfrm>
              <a:off x="3457775" y="1919125"/>
              <a:ext cx="22404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Penalty parameter</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Determines how big of a margin the SVM has</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The higher the C, the smaller the margin</a:t>
              </a:r>
              <a:endParaRPr>
                <a:latin typeface="Roboto"/>
                <a:ea typeface="Roboto"/>
                <a:cs typeface="Roboto"/>
                <a:sym typeface="Roboto"/>
              </a:endParaRPr>
            </a:p>
          </p:txBody>
        </p:sp>
      </p:grpSp>
      <p:grpSp>
        <p:nvGrpSpPr>
          <p:cNvPr id="796" name="Google Shape;796;p29"/>
          <p:cNvGrpSpPr/>
          <p:nvPr/>
        </p:nvGrpSpPr>
        <p:grpSpPr>
          <a:xfrm>
            <a:off x="6226661" y="1262175"/>
            <a:ext cx="2240413" cy="1676050"/>
            <a:chOff x="6226661" y="1376475"/>
            <a:chExt cx="2240413" cy="1676050"/>
          </a:xfrm>
        </p:grpSpPr>
        <p:sp>
          <p:nvSpPr>
            <p:cNvPr id="797" name="Google Shape;797;p29"/>
            <p:cNvSpPr txBox="1"/>
            <p:nvPr/>
          </p:nvSpPr>
          <p:spPr>
            <a:xfrm>
              <a:off x="6226661"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Gamma</a:t>
              </a:r>
              <a:endParaRPr sz="1800" b="1">
                <a:solidFill>
                  <a:schemeClr val="lt1"/>
                </a:solidFill>
                <a:latin typeface="Fira Sans Extra Condensed"/>
                <a:ea typeface="Fira Sans Extra Condensed"/>
                <a:cs typeface="Fira Sans Extra Condensed"/>
                <a:sym typeface="Fira Sans Extra Condensed"/>
              </a:endParaRPr>
            </a:p>
          </p:txBody>
        </p:sp>
        <p:sp>
          <p:nvSpPr>
            <p:cNvPr id="798" name="Google Shape;798;p29"/>
            <p:cNvSpPr txBox="1"/>
            <p:nvPr/>
          </p:nvSpPr>
          <p:spPr>
            <a:xfrm>
              <a:off x="6226675" y="1919125"/>
              <a:ext cx="22404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Defines how far the influence of a single training example affects the decision boundary</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With low meaning “far” and high values meaning “near”</a:t>
              </a:r>
              <a:endParaRPr>
                <a:latin typeface="Roboto"/>
                <a:ea typeface="Roboto"/>
                <a:cs typeface="Roboto"/>
                <a:sym typeface="Roboto"/>
              </a:endParaRPr>
            </a:p>
          </p:txBody>
        </p:sp>
      </p:grpSp>
      <p:sp>
        <p:nvSpPr>
          <p:cNvPr id="799" name="Google Shape;799;p29"/>
          <p:cNvSpPr txBox="1"/>
          <p:nvPr/>
        </p:nvSpPr>
        <p:spPr>
          <a:xfrm>
            <a:off x="6674900" y="4126000"/>
            <a:ext cx="24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30"/>
          <p:cNvSpPr/>
          <p:nvPr/>
        </p:nvSpPr>
        <p:spPr>
          <a:xfrm>
            <a:off x="6075951" y="2961630"/>
            <a:ext cx="2661000" cy="16698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3205526" y="2961605"/>
            <a:ext cx="2661000" cy="1669800"/>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68902" y="2961602"/>
            <a:ext cx="2527200" cy="16698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Optimal Hyperparameter values for SVM</a:t>
            </a:r>
            <a:endParaRPr/>
          </a:p>
        </p:txBody>
      </p:sp>
      <p:graphicFrame>
        <p:nvGraphicFramePr>
          <p:cNvPr id="808" name="Google Shape;808;p30"/>
          <p:cNvGraphicFramePr/>
          <p:nvPr/>
        </p:nvGraphicFramePr>
        <p:xfrm>
          <a:off x="1023525" y="948215"/>
          <a:ext cx="3000000" cy="3000000"/>
        </p:xfrm>
        <a:graphic>
          <a:graphicData uri="http://schemas.openxmlformats.org/drawingml/2006/table">
            <a:tbl>
              <a:tblPr>
                <a:noFill/>
                <a:tableStyleId>{DCFBF437-26DE-4D96-BCFE-B70B92DE5D73}</a:tableStyleId>
              </a:tblPr>
              <a:tblGrid>
                <a:gridCol w="1738600">
                  <a:extLst>
                    <a:ext uri="{9D8B030D-6E8A-4147-A177-3AD203B41FA5}">
                      <a16:colId xmlns:a16="http://schemas.microsoft.com/office/drawing/2014/main" val="20000"/>
                    </a:ext>
                  </a:extLst>
                </a:gridCol>
                <a:gridCol w="1738600">
                  <a:extLst>
                    <a:ext uri="{9D8B030D-6E8A-4147-A177-3AD203B41FA5}">
                      <a16:colId xmlns:a16="http://schemas.microsoft.com/office/drawing/2014/main" val="20001"/>
                    </a:ext>
                  </a:extLst>
                </a:gridCol>
                <a:gridCol w="1738600">
                  <a:extLst>
                    <a:ext uri="{9D8B030D-6E8A-4147-A177-3AD203B41FA5}">
                      <a16:colId xmlns:a16="http://schemas.microsoft.com/office/drawing/2014/main" val="20002"/>
                    </a:ext>
                  </a:extLst>
                </a:gridCol>
                <a:gridCol w="1738600">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Kernel</a:t>
                      </a:r>
                      <a:endParaRPr b="1">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C</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Gamma</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Accuracy(%)</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polynomial</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0.001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68.24</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pSp>
        <p:nvGrpSpPr>
          <p:cNvPr id="809" name="Google Shape;809;p30"/>
          <p:cNvGrpSpPr/>
          <p:nvPr/>
        </p:nvGrpSpPr>
        <p:grpSpPr>
          <a:xfrm>
            <a:off x="457200" y="2595008"/>
            <a:ext cx="2527310" cy="1951907"/>
            <a:chOff x="457200" y="934075"/>
            <a:chExt cx="2057400" cy="1213797"/>
          </a:xfrm>
        </p:grpSpPr>
        <p:sp>
          <p:nvSpPr>
            <p:cNvPr id="810" name="Google Shape;810;p30"/>
            <p:cNvSpPr txBox="1"/>
            <p:nvPr/>
          </p:nvSpPr>
          <p:spPr>
            <a:xfrm>
              <a:off x="457200" y="1305473"/>
              <a:ext cx="2057400" cy="1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Kernel</a:t>
              </a:r>
              <a:endParaRPr sz="1800" b="1">
                <a:solidFill>
                  <a:srgbClr val="000000"/>
                </a:solidFill>
                <a:latin typeface="Fira Sans Extra Condensed"/>
                <a:ea typeface="Fira Sans Extra Condensed"/>
                <a:cs typeface="Fira Sans Extra Condensed"/>
                <a:sym typeface="Fira Sans Extra Condensed"/>
              </a:endParaRPr>
            </a:p>
          </p:txBody>
        </p:sp>
        <p:sp>
          <p:nvSpPr>
            <p:cNvPr id="811" name="Google Shape;811;p30"/>
            <p:cNvSpPr txBox="1"/>
            <p:nvPr/>
          </p:nvSpPr>
          <p:spPr>
            <a:xfrm>
              <a:off x="457200" y="1502272"/>
              <a:ext cx="2057400" cy="6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Dataset is probably not linearly separable, hence the need for transformation to a polynomial kernel to better fit the data</a:t>
              </a:r>
              <a:endParaRPr>
                <a:latin typeface="Roboto"/>
                <a:ea typeface="Roboto"/>
                <a:cs typeface="Roboto"/>
                <a:sym typeface="Roboto"/>
              </a:endParaRPr>
            </a:p>
          </p:txBody>
        </p:sp>
        <p:sp>
          <p:nvSpPr>
            <p:cNvPr id="812" name="Google Shape;812;p30"/>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813" name="Google Shape;813;p30"/>
          <p:cNvGrpSpPr/>
          <p:nvPr/>
        </p:nvGrpSpPr>
        <p:grpSpPr>
          <a:xfrm>
            <a:off x="6075775" y="2594999"/>
            <a:ext cx="2661010" cy="1762486"/>
            <a:chOff x="3543299" y="934075"/>
            <a:chExt cx="2057535" cy="1095937"/>
          </a:xfrm>
        </p:grpSpPr>
        <p:sp>
          <p:nvSpPr>
            <p:cNvPr id="814" name="Google Shape;814;p30"/>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815" name="Google Shape;815;p30"/>
            <p:cNvSpPr txBox="1"/>
            <p:nvPr/>
          </p:nvSpPr>
          <p:spPr>
            <a:xfrm>
              <a:off x="3543299" y="1304910"/>
              <a:ext cx="2057400" cy="17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Gamma</a:t>
              </a:r>
              <a:endParaRPr sz="1800" b="1">
                <a:solidFill>
                  <a:srgbClr val="000000"/>
                </a:solidFill>
                <a:latin typeface="Fira Sans Extra Condensed"/>
                <a:ea typeface="Fira Sans Extra Condensed"/>
                <a:cs typeface="Fira Sans Extra Condensed"/>
                <a:sym typeface="Fira Sans Extra Condensed"/>
              </a:endParaRPr>
            </a:p>
          </p:txBody>
        </p:sp>
        <p:sp>
          <p:nvSpPr>
            <p:cNvPr id="816" name="Google Shape;816;p30"/>
            <p:cNvSpPr txBox="1"/>
            <p:nvPr/>
          </p:nvSpPr>
          <p:spPr>
            <a:xfrm>
              <a:off x="3543435" y="1304912"/>
              <a:ext cx="2057400" cy="7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This selection of Gamma value is ideal to capture the complexity of the data</a:t>
              </a:r>
              <a:endParaRPr>
                <a:latin typeface="Roboto"/>
                <a:ea typeface="Roboto"/>
                <a:cs typeface="Roboto"/>
                <a:sym typeface="Roboto"/>
              </a:endParaRPr>
            </a:p>
          </p:txBody>
        </p:sp>
      </p:grpSp>
      <p:grpSp>
        <p:nvGrpSpPr>
          <p:cNvPr id="817" name="Google Shape;817;p30"/>
          <p:cNvGrpSpPr/>
          <p:nvPr/>
        </p:nvGrpSpPr>
        <p:grpSpPr>
          <a:xfrm>
            <a:off x="3205612" y="2594999"/>
            <a:ext cx="2660835" cy="2036411"/>
            <a:chOff x="1206206" y="839311"/>
            <a:chExt cx="2057400" cy="1266267"/>
          </a:xfrm>
        </p:grpSpPr>
        <p:sp>
          <p:nvSpPr>
            <p:cNvPr id="818" name="Google Shape;818;p30"/>
            <p:cNvSpPr/>
            <p:nvPr/>
          </p:nvSpPr>
          <p:spPr>
            <a:xfrm>
              <a:off x="1970550" y="839311"/>
              <a:ext cx="519600" cy="371400"/>
            </a:xfrm>
            <a:prstGeom prst="roundRect">
              <a:avLst>
                <a:gd name="adj" fmla="val 16667"/>
              </a:avLst>
            </a:prstGeom>
            <a:solidFill>
              <a:srgbClr val="D53F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819" name="Google Shape;819;p30"/>
            <p:cNvSpPr txBox="1"/>
            <p:nvPr/>
          </p:nvSpPr>
          <p:spPr>
            <a:xfrm>
              <a:off x="1206206" y="1210705"/>
              <a:ext cx="2057400" cy="17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C</a:t>
              </a:r>
              <a:endParaRPr sz="1800" b="1">
                <a:solidFill>
                  <a:srgbClr val="000000"/>
                </a:solidFill>
                <a:latin typeface="Fira Sans Extra Condensed"/>
                <a:ea typeface="Fira Sans Extra Condensed"/>
                <a:cs typeface="Fira Sans Extra Condensed"/>
                <a:sym typeface="Fira Sans Extra Condensed"/>
              </a:endParaRPr>
            </a:p>
          </p:txBody>
        </p:sp>
        <p:sp>
          <p:nvSpPr>
            <p:cNvPr id="820" name="Google Shape;820;p30"/>
            <p:cNvSpPr txBox="1"/>
            <p:nvPr/>
          </p:nvSpPr>
          <p:spPr>
            <a:xfrm>
              <a:off x="1206206" y="1380478"/>
              <a:ext cx="2057400" cy="7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There is substantial amount of noise in the images of the dataset. We were able to derive a suitable penalty parameter at 1 to handle error in our SVM</a:t>
              </a:r>
              <a:endParaRPr>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Naive models (Macro Average)</a:t>
            </a:r>
            <a:endParaRPr/>
          </a:p>
        </p:txBody>
      </p:sp>
      <p:graphicFrame>
        <p:nvGraphicFramePr>
          <p:cNvPr id="826" name="Google Shape;826;p31"/>
          <p:cNvGraphicFramePr/>
          <p:nvPr/>
        </p:nvGraphicFramePr>
        <p:xfrm>
          <a:off x="1661938" y="2086713"/>
          <a:ext cx="3000000" cy="3000000"/>
        </p:xfrm>
        <a:graphic>
          <a:graphicData uri="http://schemas.openxmlformats.org/drawingml/2006/table">
            <a:tbl>
              <a:tblPr>
                <a:noFill/>
                <a:tableStyleId>{DCFBF437-26DE-4D96-BCFE-B70B92DE5D73}</a:tableStyleId>
              </a:tblPr>
              <a:tblGrid>
                <a:gridCol w="1755450">
                  <a:extLst>
                    <a:ext uri="{9D8B030D-6E8A-4147-A177-3AD203B41FA5}">
                      <a16:colId xmlns:a16="http://schemas.microsoft.com/office/drawing/2014/main" val="20000"/>
                    </a:ext>
                  </a:extLst>
                </a:gridCol>
                <a:gridCol w="1633250">
                  <a:extLst>
                    <a:ext uri="{9D8B030D-6E8A-4147-A177-3AD203B41FA5}">
                      <a16:colId xmlns:a16="http://schemas.microsoft.com/office/drawing/2014/main" val="20001"/>
                    </a:ext>
                  </a:extLst>
                </a:gridCol>
                <a:gridCol w="1112850">
                  <a:extLst>
                    <a:ext uri="{9D8B030D-6E8A-4147-A177-3AD203B41FA5}">
                      <a16:colId xmlns:a16="http://schemas.microsoft.com/office/drawing/2014/main" val="20002"/>
                    </a:ext>
                  </a:extLst>
                </a:gridCol>
                <a:gridCol w="131857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Models</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latin typeface="Fira Sans Extra Condensed"/>
                          <a:ea typeface="Fira Sans Extra Condensed"/>
                          <a:cs typeface="Fira Sans Extra Condensed"/>
                          <a:sym typeface="Fira Sans Extra Condensed"/>
                        </a:rPr>
                        <a:t>Precision</a:t>
                      </a:r>
                      <a:endParaRPr sz="1700" b="1">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Recall</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700" b="1">
                          <a:solidFill>
                            <a:schemeClr val="dk1"/>
                          </a:solidFill>
                          <a:latin typeface="Fira Sans Extra Condensed"/>
                          <a:ea typeface="Fira Sans Extra Condensed"/>
                          <a:cs typeface="Fira Sans Extra Condensed"/>
                          <a:sym typeface="Fira Sans Extra Condensed"/>
                        </a:rPr>
                        <a:t>F1-Score</a:t>
                      </a:r>
                      <a:endParaRPr sz="17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extLst>
                  <a:ext uri="{0D108BD9-81ED-4DB2-BD59-A6C34878D82A}">
                    <a16:rowId xmlns:a16="http://schemas.microsoft.com/office/drawing/2014/main" val="10000"/>
                  </a:ext>
                </a:extLst>
              </a:tr>
              <a:tr h="480575">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K-nearest neighbours</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0.16</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0.17</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0.16</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484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Decision trees</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0.19</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extLst>
                  <a:ext uri="{0D108BD9-81ED-4DB2-BD59-A6C34878D82A}">
                    <a16:rowId xmlns:a16="http://schemas.microsoft.com/office/drawing/2014/main" val="10002"/>
                  </a:ext>
                </a:extLst>
              </a:tr>
              <a:tr h="3484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SVM</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0.11</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80575">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Logistic Regression*</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0.10</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827" name="Google Shape;827;p31"/>
          <p:cNvSpPr txBox="1">
            <a:spLocks noGrp="1"/>
          </p:cNvSpPr>
          <p:nvPr>
            <p:ph type="title"/>
          </p:nvPr>
        </p:nvSpPr>
        <p:spPr>
          <a:xfrm>
            <a:off x="1519075" y="1004025"/>
            <a:ext cx="6276000" cy="1082700"/>
          </a:xfrm>
          <a:prstGeom prst="rect">
            <a:avLst/>
          </a:prstGeom>
        </p:spPr>
        <p:txBody>
          <a:bodyPr spcFirstLastPara="1" wrap="square" lIns="91425" tIns="91425" rIns="91425" bIns="91425" anchor="ctr" anchorCtr="0">
            <a:noAutofit/>
          </a:bodyPr>
          <a:lstStyle/>
          <a:p>
            <a:pPr marL="400050" lvl="0" indent="0" algn="l" rtl="0">
              <a:spcBef>
                <a:spcPts val="0"/>
              </a:spcBef>
              <a:spcAft>
                <a:spcPts val="0"/>
              </a:spcAft>
              <a:buNone/>
            </a:pPr>
            <a:r>
              <a:rPr lang="en" sz="2020" b="0"/>
              <a:t>Undersampled dataset, resized to 64x64 with Hyperparameter Tuning</a:t>
            </a:r>
            <a:endParaRPr sz="2020"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grpSp>
        <p:nvGrpSpPr>
          <p:cNvPr id="232" name="Google Shape;232;p14"/>
          <p:cNvGrpSpPr/>
          <p:nvPr/>
        </p:nvGrpSpPr>
        <p:grpSpPr>
          <a:xfrm>
            <a:off x="3297249" y="1027913"/>
            <a:ext cx="2838001" cy="678061"/>
            <a:chOff x="3297249" y="1027913"/>
            <a:chExt cx="2838001" cy="678061"/>
          </a:xfrm>
        </p:grpSpPr>
        <p:sp>
          <p:nvSpPr>
            <p:cNvPr id="233" name="Google Shape;233;p14"/>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4" name="Google Shape;234;p14"/>
            <p:cNvGrpSpPr/>
            <p:nvPr/>
          </p:nvGrpSpPr>
          <p:grpSpPr>
            <a:xfrm>
              <a:off x="3969538" y="1027913"/>
              <a:ext cx="2165713" cy="589763"/>
              <a:chOff x="3969538" y="1108675"/>
              <a:chExt cx="2165713" cy="589763"/>
            </a:xfrm>
          </p:grpSpPr>
          <p:sp>
            <p:nvSpPr>
              <p:cNvPr id="235" name="Google Shape;235;p14"/>
              <p:cNvSpPr txBox="1"/>
              <p:nvPr/>
            </p:nvSpPr>
            <p:spPr>
              <a:xfrm>
                <a:off x="3969538" y="110867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Dataset</a:t>
                </a:r>
                <a:endParaRPr sz="1800" b="1">
                  <a:solidFill>
                    <a:srgbClr val="000000"/>
                  </a:solidFill>
                  <a:latin typeface="Fira Sans Extra Condensed"/>
                  <a:ea typeface="Fira Sans Extra Condensed"/>
                  <a:cs typeface="Fira Sans Extra Condensed"/>
                  <a:sym typeface="Fira Sans Extra Condensed"/>
                </a:endParaRPr>
              </a:p>
            </p:txBody>
          </p:sp>
          <p:sp>
            <p:nvSpPr>
              <p:cNvPr id="236" name="Google Shape;236;p14"/>
              <p:cNvSpPr txBox="1"/>
              <p:nvPr/>
            </p:nvSpPr>
            <p:spPr>
              <a:xfrm>
                <a:off x="3969550" y="1366638"/>
                <a:ext cx="216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DeepWeeds</a:t>
                </a:r>
                <a:endParaRPr>
                  <a:latin typeface="Roboto"/>
                  <a:ea typeface="Roboto"/>
                  <a:cs typeface="Roboto"/>
                  <a:sym typeface="Roboto"/>
                </a:endParaRPr>
              </a:p>
            </p:txBody>
          </p:sp>
        </p:grpSp>
      </p:grpSp>
      <p:grpSp>
        <p:nvGrpSpPr>
          <p:cNvPr id="237" name="Google Shape;237;p14"/>
          <p:cNvGrpSpPr/>
          <p:nvPr/>
        </p:nvGrpSpPr>
        <p:grpSpPr>
          <a:xfrm>
            <a:off x="414554" y="1509185"/>
            <a:ext cx="2653421" cy="2696472"/>
            <a:chOff x="3525722" y="1985800"/>
            <a:chExt cx="2702609" cy="2746178"/>
          </a:xfrm>
        </p:grpSpPr>
        <p:sp>
          <p:nvSpPr>
            <p:cNvPr id="238" name="Google Shape;238;p14"/>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4"/>
          <p:cNvGrpSpPr/>
          <p:nvPr/>
        </p:nvGrpSpPr>
        <p:grpSpPr>
          <a:xfrm>
            <a:off x="6033350" y="1027913"/>
            <a:ext cx="2653477" cy="1050760"/>
            <a:chOff x="6033350" y="1027913"/>
            <a:chExt cx="2653477" cy="1050760"/>
          </a:xfrm>
        </p:grpSpPr>
        <p:grpSp>
          <p:nvGrpSpPr>
            <p:cNvPr id="296" name="Google Shape;296;p14"/>
            <p:cNvGrpSpPr/>
            <p:nvPr/>
          </p:nvGrpSpPr>
          <p:grpSpPr>
            <a:xfrm>
              <a:off x="6705625" y="1027912"/>
              <a:ext cx="1981202" cy="1050760"/>
              <a:chOff x="6053050" y="700371"/>
              <a:chExt cx="1981202" cy="1050760"/>
            </a:xfrm>
          </p:grpSpPr>
          <p:sp>
            <p:nvSpPr>
              <p:cNvPr id="297" name="Google Shape;297;p14"/>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Non-Linear Models</a:t>
                </a:r>
                <a:endParaRPr sz="1800" b="1">
                  <a:solidFill>
                    <a:srgbClr val="000000"/>
                  </a:solidFill>
                  <a:latin typeface="Fira Sans Extra Condensed"/>
                  <a:ea typeface="Fira Sans Extra Condensed"/>
                  <a:cs typeface="Fira Sans Extra Condensed"/>
                  <a:sym typeface="Fira Sans Extra Condensed"/>
                </a:endParaRPr>
              </a:p>
            </p:txBody>
          </p:sp>
          <p:sp>
            <p:nvSpPr>
              <p:cNvPr id="298" name="Google Shape;298;p14"/>
              <p:cNvSpPr txBox="1"/>
              <p:nvPr/>
            </p:nvSpPr>
            <p:spPr>
              <a:xfrm>
                <a:off x="6053050" y="1039831"/>
                <a:ext cx="1981200" cy="71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Convolutional Neural Networks (CNN),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Transfer Learning</a:t>
                </a:r>
                <a:endParaRPr>
                  <a:latin typeface="Roboto"/>
                  <a:ea typeface="Roboto"/>
                  <a:cs typeface="Roboto"/>
                  <a:sym typeface="Roboto"/>
                </a:endParaRPr>
              </a:p>
            </p:txBody>
          </p:sp>
        </p:grpSp>
        <p:sp>
          <p:nvSpPr>
            <p:cNvPr id="299" name="Google Shape;299;p14"/>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0" name="Google Shape;300;p14"/>
          <p:cNvGrpSpPr/>
          <p:nvPr/>
        </p:nvGrpSpPr>
        <p:grpSpPr>
          <a:xfrm>
            <a:off x="3297248" y="2502860"/>
            <a:ext cx="2653504" cy="682838"/>
            <a:chOff x="3297248" y="2502860"/>
            <a:chExt cx="2653504" cy="682838"/>
          </a:xfrm>
        </p:grpSpPr>
        <p:grpSp>
          <p:nvGrpSpPr>
            <p:cNvPr id="301" name="Google Shape;301;p14"/>
            <p:cNvGrpSpPr/>
            <p:nvPr/>
          </p:nvGrpSpPr>
          <p:grpSpPr>
            <a:xfrm>
              <a:off x="3969548" y="2502860"/>
              <a:ext cx="1981204" cy="673400"/>
              <a:chOff x="3581360" y="1153913"/>
              <a:chExt cx="1981204" cy="673400"/>
            </a:xfrm>
          </p:grpSpPr>
          <p:sp>
            <p:nvSpPr>
              <p:cNvPr id="302" name="Google Shape;302;p14"/>
              <p:cNvSpPr txBox="1"/>
              <p:nvPr/>
            </p:nvSpPr>
            <p:spPr>
              <a:xfrm>
                <a:off x="3581365" y="11539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Data Preprocessing</a:t>
                </a:r>
                <a:endParaRPr sz="1800" b="1">
                  <a:solidFill>
                    <a:srgbClr val="000000"/>
                  </a:solidFill>
                  <a:latin typeface="Fira Sans Extra Condensed"/>
                  <a:ea typeface="Fira Sans Extra Condensed"/>
                  <a:cs typeface="Fira Sans Extra Condensed"/>
                  <a:sym typeface="Fira Sans Extra Condensed"/>
                </a:endParaRPr>
              </a:p>
            </p:txBody>
          </p:sp>
          <p:sp>
            <p:nvSpPr>
              <p:cNvPr id="303" name="Google Shape;303;p14"/>
              <p:cNvSpPr txBox="1"/>
              <p:nvPr/>
            </p:nvSpPr>
            <p:spPr>
              <a:xfrm>
                <a:off x="3581360" y="14955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Preparation of data for smoother operations</a:t>
                </a:r>
                <a:endParaRPr>
                  <a:latin typeface="Roboto"/>
                  <a:ea typeface="Roboto"/>
                  <a:cs typeface="Roboto"/>
                  <a:sym typeface="Roboto"/>
                </a:endParaRPr>
              </a:p>
            </p:txBody>
          </p:sp>
        </p:grpSp>
        <p:sp>
          <p:nvSpPr>
            <p:cNvPr id="304" name="Google Shape;304;p14"/>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5" name="Google Shape;305;p14"/>
          <p:cNvGrpSpPr/>
          <p:nvPr/>
        </p:nvGrpSpPr>
        <p:grpSpPr>
          <a:xfrm>
            <a:off x="3297248" y="3977808"/>
            <a:ext cx="2794202" cy="937692"/>
            <a:chOff x="3297248" y="3977808"/>
            <a:chExt cx="2794202" cy="937692"/>
          </a:xfrm>
        </p:grpSpPr>
        <p:grpSp>
          <p:nvGrpSpPr>
            <p:cNvPr id="306" name="Google Shape;306;p14"/>
            <p:cNvGrpSpPr/>
            <p:nvPr/>
          </p:nvGrpSpPr>
          <p:grpSpPr>
            <a:xfrm>
              <a:off x="3969550" y="3977808"/>
              <a:ext cx="2121900" cy="937692"/>
              <a:chOff x="3581363" y="2254821"/>
              <a:chExt cx="2121900" cy="937692"/>
            </a:xfrm>
          </p:grpSpPr>
          <p:sp>
            <p:nvSpPr>
              <p:cNvPr id="307" name="Google Shape;307;p14"/>
              <p:cNvSpPr txBox="1"/>
              <p:nvPr/>
            </p:nvSpPr>
            <p:spPr>
              <a:xfrm>
                <a:off x="3581365" y="2254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Linear Models</a:t>
                </a:r>
                <a:endParaRPr sz="1800" b="1">
                  <a:solidFill>
                    <a:srgbClr val="000000"/>
                  </a:solidFill>
                  <a:latin typeface="Fira Sans Extra Condensed"/>
                  <a:ea typeface="Fira Sans Extra Condensed"/>
                  <a:cs typeface="Fira Sans Extra Condensed"/>
                  <a:sym typeface="Fira Sans Extra Condensed"/>
                </a:endParaRPr>
              </a:p>
            </p:txBody>
          </p:sp>
          <p:sp>
            <p:nvSpPr>
              <p:cNvPr id="308" name="Google Shape;308;p14"/>
              <p:cNvSpPr txBox="1"/>
              <p:nvPr/>
            </p:nvSpPr>
            <p:spPr>
              <a:xfrm>
                <a:off x="3581363" y="2596413"/>
                <a:ext cx="2121900" cy="59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KNN, Decision Trees, SVM and Logistic Regression</a:t>
                </a:r>
                <a:endParaRPr>
                  <a:latin typeface="Roboto"/>
                  <a:ea typeface="Roboto"/>
                  <a:cs typeface="Roboto"/>
                  <a:sym typeface="Roboto"/>
                </a:endParaRPr>
              </a:p>
            </p:txBody>
          </p:sp>
        </p:grpSp>
        <p:sp>
          <p:nvSpPr>
            <p:cNvPr id="309" name="Google Shape;309;p14"/>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0" name="Google Shape;310;p14"/>
          <p:cNvGrpSpPr/>
          <p:nvPr/>
        </p:nvGrpSpPr>
        <p:grpSpPr>
          <a:xfrm>
            <a:off x="6033350" y="2501800"/>
            <a:ext cx="2804426" cy="711250"/>
            <a:chOff x="6033350" y="2501800"/>
            <a:chExt cx="2804426" cy="711250"/>
          </a:xfrm>
        </p:grpSpPr>
        <p:grpSp>
          <p:nvGrpSpPr>
            <p:cNvPr id="311" name="Google Shape;311;p14"/>
            <p:cNvGrpSpPr/>
            <p:nvPr/>
          </p:nvGrpSpPr>
          <p:grpSpPr>
            <a:xfrm>
              <a:off x="6705649" y="2501800"/>
              <a:ext cx="2132127" cy="673400"/>
              <a:chOff x="6705649" y="2628890"/>
              <a:chExt cx="2132127" cy="673400"/>
            </a:xfrm>
          </p:grpSpPr>
          <p:sp>
            <p:nvSpPr>
              <p:cNvPr id="312" name="Google Shape;312;p14"/>
              <p:cNvSpPr txBox="1"/>
              <p:nvPr/>
            </p:nvSpPr>
            <p:spPr>
              <a:xfrm>
                <a:off x="6705676" y="2628890"/>
                <a:ext cx="2132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Evaluation of Models</a:t>
                </a:r>
                <a:endParaRPr sz="1800" b="1">
                  <a:solidFill>
                    <a:srgbClr val="000000"/>
                  </a:solidFill>
                  <a:latin typeface="Fira Sans Extra Condensed"/>
                  <a:ea typeface="Fira Sans Extra Condensed"/>
                  <a:cs typeface="Fira Sans Extra Condensed"/>
                  <a:sym typeface="Fira Sans Extra Condensed"/>
                </a:endParaRPr>
              </a:p>
            </p:txBody>
          </p:sp>
          <p:sp>
            <p:nvSpPr>
              <p:cNvPr id="313" name="Google Shape;313;p14"/>
              <p:cNvSpPr txBox="1"/>
              <p:nvPr/>
            </p:nvSpPr>
            <p:spPr>
              <a:xfrm>
                <a:off x="6705649" y="2970490"/>
                <a:ext cx="2132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Elaboration on performance of models</a:t>
                </a:r>
                <a:endParaRPr>
                  <a:latin typeface="Roboto"/>
                  <a:ea typeface="Roboto"/>
                  <a:cs typeface="Roboto"/>
                  <a:sym typeface="Roboto"/>
                </a:endParaRPr>
              </a:p>
            </p:txBody>
          </p:sp>
        </p:grpSp>
        <p:sp>
          <p:nvSpPr>
            <p:cNvPr id="314" name="Google Shape;314;p14"/>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5" name="Google Shape;315;p14"/>
          <p:cNvGrpSpPr/>
          <p:nvPr/>
        </p:nvGrpSpPr>
        <p:grpSpPr>
          <a:xfrm>
            <a:off x="6033350" y="3977817"/>
            <a:ext cx="2967875" cy="674283"/>
            <a:chOff x="6033350" y="3977817"/>
            <a:chExt cx="2967875" cy="674283"/>
          </a:xfrm>
        </p:grpSpPr>
        <p:grpSp>
          <p:nvGrpSpPr>
            <p:cNvPr id="316" name="Google Shape;316;p14"/>
            <p:cNvGrpSpPr/>
            <p:nvPr/>
          </p:nvGrpSpPr>
          <p:grpSpPr>
            <a:xfrm>
              <a:off x="6705625" y="3977817"/>
              <a:ext cx="2295600" cy="673408"/>
              <a:chOff x="6705625" y="4058579"/>
              <a:chExt cx="2295600" cy="673408"/>
            </a:xfrm>
          </p:grpSpPr>
          <p:sp>
            <p:nvSpPr>
              <p:cNvPr id="317" name="Google Shape;317;p14"/>
              <p:cNvSpPr txBox="1"/>
              <p:nvPr/>
            </p:nvSpPr>
            <p:spPr>
              <a:xfrm>
                <a:off x="6705627" y="40585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Conclusion</a:t>
                </a:r>
                <a:endParaRPr sz="1800" b="1">
                  <a:solidFill>
                    <a:srgbClr val="000000"/>
                  </a:solidFill>
                  <a:latin typeface="Fira Sans Extra Condensed"/>
                  <a:ea typeface="Fira Sans Extra Condensed"/>
                  <a:cs typeface="Fira Sans Extra Condensed"/>
                  <a:sym typeface="Fira Sans Extra Condensed"/>
                </a:endParaRPr>
              </a:p>
            </p:txBody>
          </p:sp>
          <p:sp>
            <p:nvSpPr>
              <p:cNvPr id="318" name="Google Shape;318;p14"/>
              <p:cNvSpPr txBox="1"/>
              <p:nvPr/>
            </p:nvSpPr>
            <p:spPr>
              <a:xfrm>
                <a:off x="6705625" y="4400188"/>
                <a:ext cx="22956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Overall best model in categorizing DeepWeeds</a:t>
                </a:r>
                <a:endParaRPr>
                  <a:latin typeface="Roboto"/>
                  <a:ea typeface="Roboto"/>
                  <a:cs typeface="Roboto"/>
                  <a:sym typeface="Roboto"/>
                </a:endParaRPr>
              </a:p>
            </p:txBody>
          </p:sp>
        </p:grpSp>
        <p:sp>
          <p:nvSpPr>
            <p:cNvPr id="319" name="Google Shape;319;p14"/>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cxnSp>
        <p:nvCxnSpPr>
          <p:cNvPr id="320" name="Google Shape;320;p14"/>
          <p:cNvCxnSpPr>
            <a:stCxn id="233" idx="4"/>
            <a:endCxn id="304" idx="0"/>
          </p:cNvCxnSpPr>
          <p:nvPr/>
        </p:nvCxnSpPr>
        <p:spPr>
          <a:xfrm>
            <a:off x="3595299" y="1705974"/>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p14"/>
          <p:cNvCxnSpPr>
            <a:stCxn id="304" idx="4"/>
            <a:endCxn id="309" idx="0"/>
          </p:cNvCxnSpPr>
          <p:nvPr/>
        </p:nvCxnSpPr>
        <p:spPr>
          <a:xfrm>
            <a:off x="3595298" y="3185698"/>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14"/>
          <p:cNvCxnSpPr>
            <a:stCxn id="299" idx="4"/>
            <a:endCxn id="314" idx="0"/>
          </p:cNvCxnSpPr>
          <p:nvPr/>
        </p:nvCxnSpPr>
        <p:spPr>
          <a:xfrm>
            <a:off x="6331400" y="1705975"/>
            <a:ext cx="0" cy="911100"/>
          </a:xfrm>
          <a:prstGeom prst="straightConnector1">
            <a:avLst/>
          </a:prstGeom>
          <a:noFill/>
          <a:ln w="9525" cap="flat" cmpd="sng">
            <a:solidFill>
              <a:schemeClr val="dk2"/>
            </a:solidFill>
            <a:prstDash val="solid"/>
            <a:round/>
            <a:headEnd type="none" w="med" len="med"/>
            <a:tailEnd type="triangle" w="med" len="med"/>
          </a:ln>
        </p:spPr>
      </p:cxnSp>
      <p:cxnSp>
        <p:nvCxnSpPr>
          <p:cNvPr id="323" name="Google Shape;323;p14"/>
          <p:cNvCxnSpPr>
            <a:stCxn id="314" idx="4"/>
            <a:endCxn id="319" idx="0"/>
          </p:cNvCxnSpPr>
          <p:nvPr/>
        </p:nvCxnSpPr>
        <p:spPr>
          <a:xfrm>
            <a:off x="6331400" y="3213050"/>
            <a:ext cx="0" cy="843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Naive Models Observation</a:t>
            </a:r>
            <a:endParaRPr/>
          </a:p>
        </p:txBody>
      </p:sp>
      <p:grpSp>
        <p:nvGrpSpPr>
          <p:cNvPr id="833" name="Google Shape;833;p32"/>
          <p:cNvGrpSpPr/>
          <p:nvPr/>
        </p:nvGrpSpPr>
        <p:grpSpPr>
          <a:xfrm>
            <a:off x="3213883" y="1981186"/>
            <a:ext cx="2716242" cy="2750745"/>
            <a:chOff x="457200" y="1485900"/>
            <a:chExt cx="3205384" cy="3246100"/>
          </a:xfrm>
        </p:grpSpPr>
        <p:sp>
          <p:nvSpPr>
            <p:cNvPr id="834" name="Google Shape;834;p3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32"/>
          <p:cNvSpPr txBox="1"/>
          <p:nvPr/>
        </p:nvSpPr>
        <p:spPr>
          <a:xfrm>
            <a:off x="4095763" y="1047750"/>
            <a:ext cx="952500" cy="4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800" b="1">
              <a:solidFill>
                <a:schemeClr val="accent6"/>
              </a:solidFill>
              <a:latin typeface="Fira Sans Extra Condensed"/>
              <a:ea typeface="Fira Sans Extra Condensed"/>
              <a:cs typeface="Fira Sans Extra Condensed"/>
              <a:sym typeface="Fira Sans Extra Condensed"/>
            </a:endParaRPr>
          </a:p>
        </p:txBody>
      </p:sp>
      <p:sp>
        <p:nvSpPr>
          <p:cNvPr id="881" name="Google Shape;881;p32"/>
          <p:cNvSpPr txBox="1"/>
          <p:nvPr/>
        </p:nvSpPr>
        <p:spPr>
          <a:xfrm>
            <a:off x="3480025" y="1473900"/>
            <a:ext cx="21840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Observations</a:t>
            </a:r>
            <a:endParaRPr sz="1800" b="1">
              <a:solidFill>
                <a:schemeClr val="dk1"/>
              </a:solidFill>
              <a:latin typeface="Fira Sans Extra Condensed"/>
              <a:ea typeface="Fira Sans Extra Condensed"/>
              <a:cs typeface="Fira Sans Extra Condensed"/>
              <a:sym typeface="Fira Sans Extra Condensed"/>
            </a:endParaRPr>
          </a:p>
        </p:txBody>
      </p:sp>
      <p:grpSp>
        <p:nvGrpSpPr>
          <p:cNvPr id="882" name="Google Shape;882;p32"/>
          <p:cNvGrpSpPr/>
          <p:nvPr/>
        </p:nvGrpSpPr>
        <p:grpSpPr>
          <a:xfrm>
            <a:off x="4095775" y="2496725"/>
            <a:ext cx="483000" cy="483000"/>
            <a:chOff x="4095775" y="2496725"/>
            <a:chExt cx="483000" cy="483000"/>
          </a:xfrm>
        </p:grpSpPr>
        <p:sp>
          <p:nvSpPr>
            <p:cNvPr id="883" name="Google Shape;883;p3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6" name="Google Shape;886;p32"/>
          <p:cNvCxnSpPr>
            <a:stCxn id="881" idx="2"/>
            <a:endCxn id="883" idx="0"/>
          </p:cNvCxnSpPr>
          <p:nvPr/>
        </p:nvCxnSpPr>
        <p:spPr>
          <a:xfrm rot="5400000">
            <a:off x="4156525" y="2081100"/>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grpSp>
        <p:nvGrpSpPr>
          <p:cNvPr id="887" name="Google Shape;887;p32"/>
          <p:cNvGrpSpPr/>
          <p:nvPr/>
        </p:nvGrpSpPr>
        <p:grpSpPr>
          <a:xfrm>
            <a:off x="457225" y="1331730"/>
            <a:ext cx="2975400" cy="1259348"/>
            <a:chOff x="457200" y="959300"/>
            <a:chExt cx="2975400" cy="824613"/>
          </a:xfrm>
        </p:grpSpPr>
        <p:grpSp>
          <p:nvGrpSpPr>
            <p:cNvPr id="888" name="Google Shape;888;p32"/>
            <p:cNvGrpSpPr/>
            <p:nvPr/>
          </p:nvGrpSpPr>
          <p:grpSpPr>
            <a:xfrm>
              <a:off x="914400" y="959311"/>
              <a:ext cx="2518200" cy="824601"/>
              <a:chOff x="457200" y="959311"/>
              <a:chExt cx="2518200" cy="824601"/>
            </a:xfrm>
          </p:grpSpPr>
          <p:sp>
            <p:nvSpPr>
              <p:cNvPr id="889" name="Google Shape;889;p32"/>
              <p:cNvSpPr txBox="1"/>
              <p:nvPr/>
            </p:nvSpPr>
            <p:spPr>
              <a:xfrm>
                <a:off x="457200" y="959311"/>
                <a:ext cx="2518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Models were inaccurate</a:t>
                </a:r>
                <a:endParaRPr sz="1800" b="1">
                  <a:solidFill>
                    <a:srgbClr val="000000"/>
                  </a:solidFill>
                  <a:latin typeface="Fira Sans Extra Condensed"/>
                  <a:ea typeface="Fira Sans Extra Condensed"/>
                  <a:cs typeface="Fira Sans Extra Condensed"/>
                  <a:sym typeface="Fira Sans Extra Condensed"/>
                </a:endParaRPr>
              </a:p>
            </p:txBody>
          </p:sp>
          <p:sp>
            <p:nvSpPr>
              <p:cNvPr id="890" name="Google Shape;890;p32"/>
              <p:cNvSpPr txBox="1"/>
              <p:nvPr/>
            </p:nvSpPr>
            <p:spPr>
              <a:xfrm>
                <a:off x="457200" y="1187513"/>
                <a:ext cx="2518200" cy="5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Naive models could not break the 70% accuracy mark even with hyperparameter tuning being done. </a:t>
                </a:r>
                <a:endParaRPr>
                  <a:solidFill>
                    <a:srgbClr val="000000"/>
                  </a:solidFill>
                  <a:latin typeface="Roboto"/>
                  <a:ea typeface="Roboto"/>
                  <a:cs typeface="Roboto"/>
                  <a:sym typeface="Roboto"/>
                </a:endParaRPr>
              </a:p>
            </p:txBody>
          </p:sp>
        </p:grpSp>
        <p:sp>
          <p:nvSpPr>
            <p:cNvPr id="891" name="Google Shape;891;p32"/>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01</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892" name="Google Shape;892;p32"/>
          <p:cNvGrpSpPr/>
          <p:nvPr/>
        </p:nvGrpSpPr>
        <p:grpSpPr>
          <a:xfrm>
            <a:off x="457200" y="3140020"/>
            <a:ext cx="2975448" cy="1144435"/>
            <a:chOff x="457200" y="1964800"/>
            <a:chExt cx="2701515" cy="1270324"/>
          </a:xfrm>
        </p:grpSpPr>
        <p:grpSp>
          <p:nvGrpSpPr>
            <p:cNvPr id="893" name="Google Shape;893;p32"/>
            <p:cNvGrpSpPr/>
            <p:nvPr/>
          </p:nvGrpSpPr>
          <p:grpSpPr>
            <a:xfrm>
              <a:off x="914400" y="1964800"/>
              <a:ext cx="2244315" cy="1270324"/>
              <a:chOff x="457200" y="2087425"/>
              <a:chExt cx="2244315" cy="1270324"/>
            </a:xfrm>
          </p:grpSpPr>
          <p:sp>
            <p:nvSpPr>
              <p:cNvPr id="894" name="Google Shape;894;p32"/>
              <p:cNvSpPr txBox="1"/>
              <p:nvPr/>
            </p:nvSpPr>
            <p:spPr>
              <a:xfrm>
                <a:off x="457200" y="2087425"/>
                <a:ext cx="2184000" cy="42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Unable to use all data</a:t>
                </a:r>
                <a:endParaRPr sz="1800" b="1">
                  <a:solidFill>
                    <a:srgbClr val="000000"/>
                  </a:solidFill>
                  <a:latin typeface="Fira Sans Extra Condensed"/>
                  <a:ea typeface="Fira Sans Extra Condensed"/>
                  <a:cs typeface="Fira Sans Extra Condensed"/>
                  <a:sym typeface="Fira Sans Extra Condensed"/>
                </a:endParaRPr>
              </a:p>
            </p:txBody>
          </p:sp>
          <p:sp>
            <p:nvSpPr>
              <p:cNvPr id="895" name="Google Shape;895;p32"/>
              <p:cNvSpPr txBox="1"/>
              <p:nvPr/>
            </p:nvSpPr>
            <p:spPr>
              <a:xfrm>
                <a:off x="457215" y="2395349"/>
                <a:ext cx="2244300" cy="9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Original resolution makes long training time impossible. </a:t>
                </a:r>
                <a:endParaRPr>
                  <a:latin typeface="Roboto"/>
                  <a:ea typeface="Roboto"/>
                  <a:cs typeface="Roboto"/>
                  <a:sym typeface="Roboto"/>
                </a:endParaRPr>
              </a:p>
            </p:txBody>
          </p:sp>
        </p:grpSp>
        <p:sp>
          <p:nvSpPr>
            <p:cNvPr id="896" name="Google Shape;896;p32"/>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Fira Sans Extra Condensed"/>
                  <a:ea typeface="Fira Sans Extra Condensed"/>
                  <a:cs typeface="Fira Sans Extra Condensed"/>
                  <a:sym typeface="Fira Sans Extra Condensed"/>
                </a:rPr>
                <a:t>03</a:t>
              </a:r>
              <a:endParaRPr sz="1800" b="1">
                <a:solidFill>
                  <a:schemeClr val="accent5"/>
                </a:solidFill>
                <a:latin typeface="Fira Sans Extra Condensed"/>
                <a:ea typeface="Fira Sans Extra Condensed"/>
                <a:cs typeface="Fira Sans Extra Condensed"/>
                <a:sym typeface="Fira Sans Extra Condensed"/>
              </a:endParaRPr>
            </a:p>
          </p:txBody>
        </p:sp>
      </p:grpSp>
      <p:grpSp>
        <p:nvGrpSpPr>
          <p:cNvPr id="897" name="Google Shape;897;p32"/>
          <p:cNvGrpSpPr/>
          <p:nvPr/>
        </p:nvGrpSpPr>
        <p:grpSpPr>
          <a:xfrm>
            <a:off x="6168600" y="1365054"/>
            <a:ext cx="2518200" cy="1406620"/>
            <a:chOff x="6168600" y="959300"/>
            <a:chExt cx="2518200" cy="824465"/>
          </a:xfrm>
        </p:grpSpPr>
        <p:grpSp>
          <p:nvGrpSpPr>
            <p:cNvPr id="898" name="Google Shape;898;p32"/>
            <p:cNvGrpSpPr/>
            <p:nvPr/>
          </p:nvGrpSpPr>
          <p:grpSpPr>
            <a:xfrm>
              <a:off x="6168600" y="959300"/>
              <a:ext cx="2061050" cy="824465"/>
              <a:chOff x="6625825" y="959300"/>
              <a:chExt cx="2061050" cy="824465"/>
            </a:xfrm>
          </p:grpSpPr>
          <p:sp>
            <p:nvSpPr>
              <p:cNvPr id="899" name="Google Shape;899;p32"/>
              <p:cNvSpPr txBox="1"/>
              <p:nvPr/>
            </p:nvSpPr>
            <p:spPr>
              <a:xfrm>
                <a:off x="6625875" y="959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Features extracted</a:t>
                </a:r>
                <a:endParaRPr sz="1800" b="1">
                  <a:solidFill>
                    <a:srgbClr val="000000"/>
                  </a:solidFill>
                  <a:latin typeface="Fira Sans Extra Condensed"/>
                  <a:ea typeface="Fira Sans Extra Condensed"/>
                  <a:cs typeface="Fira Sans Extra Condensed"/>
                  <a:sym typeface="Fira Sans Extra Condensed"/>
                </a:endParaRPr>
              </a:p>
            </p:txBody>
          </p:sp>
          <p:sp>
            <p:nvSpPr>
              <p:cNvPr id="900" name="Google Shape;900;p32"/>
              <p:cNvSpPr txBox="1"/>
              <p:nvPr/>
            </p:nvSpPr>
            <p:spPr>
              <a:xfrm>
                <a:off x="6625825" y="1194865"/>
                <a:ext cx="2061000" cy="588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Minor improvement to models but insufficient in making models perform well</a:t>
                </a:r>
                <a:endParaRPr>
                  <a:solidFill>
                    <a:srgbClr val="000000"/>
                  </a:solidFill>
                  <a:latin typeface="Roboto"/>
                  <a:ea typeface="Roboto"/>
                  <a:cs typeface="Roboto"/>
                  <a:sym typeface="Roboto"/>
                </a:endParaRPr>
              </a:p>
            </p:txBody>
          </p:sp>
        </p:grpSp>
        <p:sp>
          <p:nvSpPr>
            <p:cNvPr id="901" name="Google Shape;901;p32"/>
            <p:cNvSpPr txBox="1"/>
            <p:nvPr/>
          </p:nvSpPr>
          <p:spPr>
            <a:xfrm>
              <a:off x="8229600" y="959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02</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902" name="Google Shape;902;p32"/>
          <p:cNvGrpSpPr/>
          <p:nvPr/>
        </p:nvGrpSpPr>
        <p:grpSpPr>
          <a:xfrm>
            <a:off x="5664025" y="3025014"/>
            <a:ext cx="3022775" cy="1478943"/>
            <a:chOff x="5664025" y="1964800"/>
            <a:chExt cx="3022775" cy="937999"/>
          </a:xfrm>
        </p:grpSpPr>
        <p:grpSp>
          <p:nvGrpSpPr>
            <p:cNvPr id="903" name="Google Shape;903;p32"/>
            <p:cNvGrpSpPr/>
            <p:nvPr/>
          </p:nvGrpSpPr>
          <p:grpSpPr>
            <a:xfrm>
              <a:off x="5664025" y="1964800"/>
              <a:ext cx="2688600" cy="937999"/>
              <a:chOff x="6121250" y="2087425"/>
              <a:chExt cx="2688600" cy="937999"/>
            </a:xfrm>
          </p:grpSpPr>
          <p:sp>
            <p:nvSpPr>
              <p:cNvPr id="904" name="Google Shape;904;p32"/>
              <p:cNvSpPr txBox="1"/>
              <p:nvPr/>
            </p:nvSpPr>
            <p:spPr>
              <a:xfrm>
                <a:off x="6625825" y="2087425"/>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High Bias</a:t>
                </a:r>
                <a:endParaRPr sz="1800" b="1">
                  <a:solidFill>
                    <a:srgbClr val="000000"/>
                  </a:solidFill>
                  <a:latin typeface="Fira Sans Extra Condensed"/>
                  <a:ea typeface="Fira Sans Extra Condensed"/>
                  <a:cs typeface="Fira Sans Extra Condensed"/>
                  <a:sym typeface="Fira Sans Extra Condensed"/>
                </a:endParaRPr>
              </a:p>
            </p:txBody>
          </p:sp>
          <p:sp>
            <p:nvSpPr>
              <p:cNvPr id="905" name="Google Shape;905;p32"/>
              <p:cNvSpPr txBox="1"/>
              <p:nvPr/>
            </p:nvSpPr>
            <p:spPr>
              <a:xfrm>
                <a:off x="6121250" y="2429024"/>
                <a:ext cx="2688600" cy="59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Tend to underfit the target function as it is unable to capture the relations between features and target output</a:t>
                </a:r>
                <a:endParaRPr>
                  <a:solidFill>
                    <a:schemeClr val="dk1"/>
                  </a:solidFill>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grpSp>
        <p:sp>
          <p:nvSpPr>
            <p:cNvPr id="906" name="Google Shape;906;p32"/>
            <p:cNvSpPr txBox="1"/>
            <p:nvPr/>
          </p:nvSpPr>
          <p:spPr>
            <a:xfrm>
              <a:off x="8229600" y="1964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04</a:t>
              </a:r>
              <a:endParaRPr sz="1800" b="1">
                <a:solidFill>
                  <a:schemeClr val="accent6"/>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Naive Models Conclusion</a:t>
            </a:r>
            <a:endParaRPr/>
          </a:p>
        </p:txBody>
      </p:sp>
      <p:grpSp>
        <p:nvGrpSpPr>
          <p:cNvPr id="912" name="Google Shape;912;p33"/>
          <p:cNvGrpSpPr/>
          <p:nvPr/>
        </p:nvGrpSpPr>
        <p:grpSpPr>
          <a:xfrm flipH="1">
            <a:off x="7826742" y="3722676"/>
            <a:ext cx="1317270" cy="1368582"/>
            <a:chOff x="457200" y="1322450"/>
            <a:chExt cx="3281689" cy="3409523"/>
          </a:xfrm>
        </p:grpSpPr>
        <p:sp>
          <p:nvSpPr>
            <p:cNvPr id="913" name="Google Shape;913;p33"/>
            <p:cNvSpPr/>
            <p:nvPr/>
          </p:nvSpPr>
          <p:spPr>
            <a:xfrm>
              <a:off x="2776429" y="4574428"/>
              <a:ext cx="750464" cy="76155"/>
            </a:xfrm>
            <a:custGeom>
              <a:avLst/>
              <a:gdLst/>
              <a:ahLst/>
              <a:cxnLst/>
              <a:rect l="l" t="t" r="r" b="b"/>
              <a:pathLst>
                <a:path w="23227" h="2357" extrusionOk="0">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457200" y="4623960"/>
              <a:ext cx="2418856" cy="108012"/>
            </a:xfrm>
            <a:custGeom>
              <a:avLst/>
              <a:gdLst/>
              <a:ahLst/>
              <a:cxnLst/>
              <a:rect l="l" t="t" r="r" b="b"/>
              <a:pathLst>
                <a:path w="74864" h="3343" extrusionOk="0">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3469009" y="1322450"/>
              <a:ext cx="113925" cy="200580"/>
            </a:xfrm>
            <a:custGeom>
              <a:avLst/>
              <a:gdLst/>
              <a:ahLst/>
              <a:cxnLst/>
              <a:rect l="l" t="t" r="r" b="b"/>
              <a:pathLst>
                <a:path w="3526" h="6208" extrusionOk="0">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2254644" y="1641228"/>
              <a:ext cx="103392" cy="205524"/>
            </a:xfrm>
            <a:custGeom>
              <a:avLst/>
              <a:gdLst/>
              <a:ahLst/>
              <a:cxnLst/>
              <a:rect l="l" t="t" r="r" b="b"/>
              <a:pathLst>
                <a:path w="3200" h="6361" extrusionOk="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2172025" y="3395345"/>
              <a:ext cx="43037" cy="379416"/>
            </a:xfrm>
            <a:custGeom>
              <a:avLst/>
              <a:gdLst/>
              <a:ahLst/>
              <a:cxnLst/>
              <a:rect l="l" t="t" r="r" b="b"/>
              <a:pathLst>
                <a:path w="1332" h="11743" extrusionOk="0">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1896900" y="3021187"/>
              <a:ext cx="587073" cy="543454"/>
            </a:xfrm>
            <a:custGeom>
              <a:avLst/>
              <a:gdLst/>
              <a:ahLst/>
              <a:cxnLst/>
              <a:rect l="l" t="t" r="r" b="b"/>
              <a:pathLst>
                <a:path w="18170" h="16820" extrusionOk="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1899969" y="2961767"/>
              <a:ext cx="587105" cy="543454"/>
            </a:xfrm>
            <a:custGeom>
              <a:avLst/>
              <a:gdLst/>
              <a:ahLst/>
              <a:cxnLst/>
              <a:rect l="l" t="t" r="r" b="b"/>
              <a:pathLst>
                <a:path w="18171" h="16820" extrusionOk="0">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1826624" y="3809116"/>
              <a:ext cx="727589" cy="48303"/>
            </a:xfrm>
            <a:custGeom>
              <a:avLst/>
              <a:gdLst/>
              <a:ahLst/>
              <a:cxnLst/>
              <a:rect l="l" t="t" r="r" b="b"/>
              <a:pathLst>
                <a:path w="22519" h="1495" extrusionOk="0">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2165208" y="3829213"/>
              <a:ext cx="52342" cy="756700"/>
            </a:xfrm>
            <a:custGeom>
              <a:avLst/>
              <a:gdLst/>
              <a:ahLst/>
              <a:cxnLst/>
              <a:rect l="l" t="t" r="r" b="b"/>
              <a:pathLst>
                <a:path w="1620" h="23420" extrusionOk="0">
                  <a:moveTo>
                    <a:pt x="0" y="1"/>
                  </a:moveTo>
                  <a:lnTo>
                    <a:pt x="0" y="23419"/>
                  </a:lnTo>
                  <a:lnTo>
                    <a:pt x="1619" y="23419"/>
                  </a:lnTo>
                  <a:lnTo>
                    <a:pt x="1619"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1946723" y="4506963"/>
              <a:ext cx="494246" cy="132180"/>
            </a:xfrm>
            <a:custGeom>
              <a:avLst/>
              <a:gdLst/>
              <a:ahLst/>
              <a:cxnLst/>
              <a:rect l="l" t="t" r="r" b="b"/>
              <a:pathLst>
                <a:path w="15297" h="4091" extrusionOk="0">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2131475" y="3821168"/>
              <a:ext cx="113279" cy="205201"/>
            </a:xfrm>
            <a:custGeom>
              <a:avLst/>
              <a:gdLst/>
              <a:ahLst/>
              <a:cxnLst/>
              <a:rect l="l" t="t" r="r" b="b"/>
              <a:pathLst>
                <a:path w="3506" h="6351" extrusionOk="0">
                  <a:moveTo>
                    <a:pt x="0" y="1"/>
                  </a:moveTo>
                  <a:lnTo>
                    <a:pt x="661" y="6351"/>
                  </a:lnTo>
                  <a:lnTo>
                    <a:pt x="2845" y="6351"/>
                  </a:lnTo>
                  <a:lnTo>
                    <a:pt x="3506"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1801260" y="3705431"/>
              <a:ext cx="780190" cy="115767"/>
            </a:xfrm>
            <a:custGeom>
              <a:avLst/>
              <a:gdLst/>
              <a:ahLst/>
              <a:cxnLst/>
              <a:rect l="l" t="t" r="r" b="b"/>
              <a:pathLst>
                <a:path w="24147" h="3583" extrusionOk="0">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2279717" y="1805851"/>
              <a:ext cx="732855" cy="701935"/>
            </a:xfrm>
            <a:custGeom>
              <a:avLst/>
              <a:gdLst/>
              <a:ahLst/>
              <a:cxnLst/>
              <a:rect l="l" t="t" r="r" b="b"/>
              <a:pathLst>
                <a:path w="22682" h="21725" extrusionOk="0">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2910712" y="4519952"/>
              <a:ext cx="99709" cy="108982"/>
            </a:xfrm>
            <a:custGeom>
              <a:avLst/>
              <a:gdLst/>
              <a:ahLst/>
              <a:cxnLst/>
              <a:rect l="l" t="t" r="r" b="b"/>
              <a:pathLst>
                <a:path w="3086" h="3373" extrusionOk="0">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3236307" y="4527093"/>
              <a:ext cx="119773" cy="96898"/>
            </a:xfrm>
            <a:custGeom>
              <a:avLst/>
              <a:gdLst/>
              <a:ahLst/>
              <a:cxnLst/>
              <a:rect l="l" t="t" r="r" b="b"/>
              <a:pathLst>
                <a:path w="3707" h="2999" extrusionOk="0">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2809515" y="3439578"/>
              <a:ext cx="237705" cy="1096181"/>
            </a:xfrm>
            <a:custGeom>
              <a:avLst/>
              <a:gdLst/>
              <a:ahLst/>
              <a:cxnLst/>
              <a:rect l="l" t="t" r="r" b="b"/>
              <a:pathLst>
                <a:path w="7357" h="33927" extrusionOk="0">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3058663" y="3301547"/>
              <a:ext cx="274215" cy="1234210"/>
            </a:xfrm>
            <a:custGeom>
              <a:avLst/>
              <a:gdLst/>
              <a:ahLst/>
              <a:cxnLst/>
              <a:rect l="l" t="t" r="r" b="b"/>
              <a:pathLst>
                <a:path w="8487" h="38199" extrusionOk="0">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2701210" y="2163014"/>
              <a:ext cx="708720" cy="1512399"/>
            </a:xfrm>
            <a:custGeom>
              <a:avLst/>
              <a:gdLst/>
              <a:ahLst/>
              <a:cxnLst/>
              <a:rect l="l" t="t" r="r" b="b"/>
              <a:pathLst>
                <a:path w="21935" h="46809" extrusionOk="0">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3205354" y="1483713"/>
              <a:ext cx="533535" cy="1294532"/>
            </a:xfrm>
            <a:custGeom>
              <a:avLst/>
              <a:gdLst/>
              <a:ahLst/>
              <a:cxnLst/>
              <a:rect l="l" t="t" r="r" b="b"/>
              <a:pathLst>
                <a:path w="16513" h="40066" extrusionOk="0">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1497346" y="3314859"/>
              <a:ext cx="329627" cy="67819"/>
            </a:xfrm>
            <a:custGeom>
              <a:avLst/>
              <a:gdLst/>
              <a:ahLst/>
              <a:cxnLst/>
              <a:rect l="l" t="t" r="r" b="b"/>
              <a:pathLst>
                <a:path w="10202" h="2099" extrusionOk="0">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1417506" y="3147134"/>
              <a:ext cx="249466" cy="235540"/>
            </a:xfrm>
            <a:custGeom>
              <a:avLst/>
              <a:gdLst/>
              <a:ahLst/>
              <a:cxnLst/>
              <a:rect l="l" t="t" r="r" b="b"/>
              <a:pathLst>
                <a:path w="7721" h="7290" extrusionOk="0">
                  <a:moveTo>
                    <a:pt x="1849" y="0"/>
                  </a:moveTo>
                  <a:lnTo>
                    <a:pt x="1" y="7289"/>
                  </a:lnTo>
                  <a:lnTo>
                    <a:pt x="5872" y="7289"/>
                  </a:lnTo>
                  <a:lnTo>
                    <a:pt x="77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1043671" y="2522309"/>
              <a:ext cx="1036731" cy="669722"/>
            </a:xfrm>
            <a:custGeom>
              <a:avLst/>
              <a:gdLst/>
              <a:ahLst/>
              <a:cxnLst/>
              <a:rect l="l" t="t" r="r" b="b"/>
              <a:pathLst>
                <a:path w="32087" h="20728" extrusionOk="0">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1463000" y="2794333"/>
              <a:ext cx="178610" cy="159708"/>
            </a:xfrm>
            <a:custGeom>
              <a:avLst/>
              <a:gdLst/>
              <a:ahLst/>
              <a:cxnLst/>
              <a:rect l="l" t="t" r="r" b="b"/>
              <a:pathLst>
                <a:path w="5528" h="4943" extrusionOk="0">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832618" y="3466202"/>
              <a:ext cx="1738601" cy="37480"/>
            </a:xfrm>
            <a:custGeom>
              <a:avLst/>
              <a:gdLst/>
              <a:ahLst/>
              <a:cxnLst/>
              <a:rect l="l" t="t" r="r" b="b"/>
              <a:pathLst>
                <a:path w="53810" h="1160" extrusionOk="0">
                  <a:moveTo>
                    <a:pt x="0" y="1"/>
                  </a:moveTo>
                  <a:lnTo>
                    <a:pt x="0" y="1159"/>
                  </a:lnTo>
                  <a:lnTo>
                    <a:pt x="53810" y="1159"/>
                  </a:lnTo>
                  <a:lnTo>
                    <a:pt x="53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607315" y="3437123"/>
              <a:ext cx="450595" cy="1240995"/>
            </a:xfrm>
            <a:custGeom>
              <a:avLst/>
              <a:gdLst/>
              <a:ahLst/>
              <a:cxnLst/>
              <a:rect l="l" t="t" r="r" b="b"/>
              <a:pathLst>
                <a:path w="13946" h="38409" extrusionOk="0">
                  <a:moveTo>
                    <a:pt x="10306" y="0"/>
                  </a:moveTo>
                  <a:lnTo>
                    <a:pt x="0" y="38408"/>
                  </a:lnTo>
                  <a:lnTo>
                    <a:pt x="1312" y="38408"/>
                  </a:lnTo>
                  <a:lnTo>
                    <a:pt x="13946" y="345"/>
                  </a:lnTo>
                  <a:lnTo>
                    <a:pt x="10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2320881" y="3437123"/>
              <a:ext cx="450304" cy="1240995"/>
            </a:xfrm>
            <a:custGeom>
              <a:avLst/>
              <a:gdLst/>
              <a:ahLst/>
              <a:cxnLst/>
              <a:rect l="l" t="t" r="r" b="b"/>
              <a:pathLst>
                <a:path w="13937" h="38409" extrusionOk="0">
                  <a:moveTo>
                    <a:pt x="3640" y="0"/>
                  </a:moveTo>
                  <a:lnTo>
                    <a:pt x="0" y="345"/>
                  </a:lnTo>
                  <a:lnTo>
                    <a:pt x="12634" y="38408"/>
                  </a:lnTo>
                  <a:lnTo>
                    <a:pt x="13936" y="38408"/>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746575" y="3378317"/>
              <a:ext cx="1915628" cy="96284"/>
            </a:xfrm>
            <a:custGeom>
              <a:avLst/>
              <a:gdLst/>
              <a:ahLst/>
              <a:cxnLst/>
              <a:rect l="l" t="t" r="r" b="b"/>
              <a:pathLst>
                <a:path w="59289" h="2980" extrusionOk="0">
                  <a:moveTo>
                    <a:pt x="0" y="0"/>
                  </a:moveTo>
                  <a:lnTo>
                    <a:pt x="0" y="2979"/>
                  </a:lnTo>
                  <a:lnTo>
                    <a:pt x="59289" y="2979"/>
                  </a:lnTo>
                  <a:lnTo>
                    <a:pt x="592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3101669" y="1759129"/>
              <a:ext cx="167463" cy="301775"/>
            </a:xfrm>
            <a:custGeom>
              <a:avLst/>
              <a:gdLst/>
              <a:ahLst/>
              <a:cxnLst/>
              <a:rect l="l" t="t" r="r" b="b"/>
              <a:pathLst>
                <a:path w="5183" h="9340" extrusionOk="0">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3034527" y="1952865"/>
              <a:ext cx="151986" cy="289078"/>
            </a:xfrm>
            <a:custGeom>
              <a:avLst/>
              <a:gdLst/>
              <a:ahLst/>
              <a:cxnLst/>
              <a:rect l="l" t="t" r="r" b="b"/>
              <a:pathLst>
                <a:path w="4704" h="8947" extrusionOk="0">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2978500" y="1785754"/>
              <a:ext cx="221614" cy="325588"/>
            </a:xfrm>
            <a:custGeom>
              <a:avLst/>
              <a:gdLst/>
              <a:ahLst/>
              <a:cxnLst/>
              <a:rect l="l" t="t" r="r" b="b"/>
              <a:pathLst>
                <a:path w="6859" h="10077" extrusionOk="0">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2988420" y="1885723"/>
              <a:ext cx="44265" cy="22294"/>
            </a:xfrm>
            <a:custGeom>
              <a:avLst/>
              <a:gdLst/>
              <a:ahLst/>
              <a:cxnLst/>
              <a:rect l="l" t="t" r="r" b="b"/>
              <a:pathLst>
                <a:path w="1370" h="690" extrusionOk="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3037306" y="1919455"/>
              <a:ext cx="31599" cy="81712"/>
            </a:xfrm>
            <a:custGeom>
              <a:avLst/>
              <a:gdLst/>
              <a:ahLst/>
              <a:cxnLst/>
              <a:rect l="l" t="t" r="r" b="b"/>
              <a:pathLst>
                <a:path w="978" h="2529" extrusionOk="0">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3095174" y="1885723"/>
              <a:ext cx="46753" cy="22294"/>
            </a:xfrm>
            <a:custGeom>
              <a:avLst/>
              <a:gdLst/>
              <a:ahLst/>
              <a:cxnLst/>
              <a:rect l="l" t="t" r="r" b="b"/>
              <a:pathLst>
                <a:path w="1447" h="690" extrusionOk="0">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3015011" y="1923462"/>
              <a:ext cx="14895" cy="30662"/>
            </a:xfrm>
            <a:custGeom>
              <a:avLst/>
              <a:gdLst/>
              <a:ahLst/>
              <a:cxnLst/>
              <a:rect l="l" t="t" r="r" b="b"/>
              <a:pathLst>
                <a:path w="461" h="949" extrusionOk="0">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3094237" y="1923462"/>
              <a:ext cx="14895" cy="30662"/>
            </a:xfrm>
            <a:custGeom>
              <a:avLst/>
              <a:gdLst/>
              <a:ahLst/>
              <a:cxnLst/>
              <a:rect l="l" t="t" r="r" b="b"/>
              <a:pathLst>
                <a:path w="461" h="949" extrusionOk="0">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3029874" y="2017841"/>
              <a:ext cx="65331" cy="32536"/>
            </a:xfrm>
            <a:custGeom>
              <a:avLst/>
              <a:gdLst/>
              <a:ahLst/>
              <a:cxnLst/>
              <a:rect l="l" t="t" r="r" b="b"/>
              <a:pathLst>
                <a:path w="2022" h="1007" extrusionOk="0">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2850388" y="1697868"/>
              <a:ext cx="342292" cy="214474"/>
            </a:xfrm>
            <a:custGeom>
              <a:avLst/>
              <a:gdLst/>
              <a:ahLst/>
              <a:cxnLst/>
              <a:rect l="l" t="t" r="r" b="b"/>
              <a:pathLst>
                <a:path w="10594" h="6638" extrusionOk="0">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3141895" y="1559514"/>
              <a:ext cx="319417" cy="231824"/>
            </a:xfrm>
            <a:custGeom>
              <a:avLst/>
              <a:gdLst/>
              <a:ahLst/>
              <a:cxnLst/>
              <a:rect l="l" t="t" r="r" b="b"/>
              <a:pathLst>
                <a:path w="9886" h="7175" extrusionOk="0">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3179343" y="1906757"/>
              <a:ext cx="53893" cy="86979"/>
            </a:xfrm>
            <a:custGeom>
              <a:avLst/>
              <a:gdLst/>
              <a:ahLst/>
              <a:cxnLst/>
              <a:rect l="l" t="t" r="r" b="b"/>
              <a:pathLst>
                <a:path w="1668" h="2692" extrusionOk="0">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3133559" y="1768726"/>
              <a:ext cx="103683" cy="222842"/>
            </a:xfrm>
            <a:custGeom>
              <a:avLst/>
              <a:gdLst/>
              <a:ahLst/>
              <a:cxnLst/>
              <a:rect l="l" t="t" r="r" b="b"/>
              <a:pathLst>
                <a:path w="3209" h="6897" extrusionOk="0">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33"/>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fontScale="90000"/>
          </a:bodyPr>
          <a:lstStyle/>
          <a:p>
            <a:pPr marL="457200" lvl="0" indent="-360045" algn="l" rtl="0">
              <a:spcBef>
                <a:spcPts val="0"/>
              </a:spcBef>
              <a:spcAft>
                <a:spcPts val="0"/>
              </a:spcAft>
              <a:buSzPct val="100000"/>
              <a:buChar char="●"/>
            </a:pPr>
            <a:r>
              <a:rPr lang="en" sz="2300"/>
              <a:t>The features extracted were lacking</a:t>
            </a:r>
            <a:endParaRPr sz="2300"/>
          </a:p>
          <a:p>
            <a:pPr marL="914400" lvl="1" indent="-360044" algn="l" rtl="0">
              <a:spcBef>
                <a:spcPts val="0"/>
              </a:spcBef>
              <a:spcAft>
                <a:spcPts val="0"/>
              </a:spcAft>
              <a:buSzPct val="100000"/>
              <a:buChar char="○"/>
            </a:pPr>
            <a:r>
              <a:rPr lang="en" sz="2300" b="0"/>
              <a:t>Edge detection picked up a lot of the background (noise) and could not extract much useful information</a:t>
            </a:r>
            <a:endParaRPr sz="2300" b="0"/>
          </a:p>
          <a:p>
            <a:pPr marL="914400" lvl="1" indent="-360044" algn="l" rtl="0">
              <a:spcBef>
                <a:spcPts val="0"/>
              </a:spcBef>
              <a:spcAft>
                <a:spcPts val="0"/>
              </a:spcAft>
              <a:buSzPct val="100000"/>
              <a:buChar char="○"/>
            </a:pPr>
            <a:r>
              <a:rPr lang="en" sz="2300" b="0"/>
              <a:t>Loss of information and details when resizing images</a:t>
            </a:r>
            <a:endParaRPr sz="2300" b="0"/>
          </a:p>
          <a:p>
            <a:pPr marL="914400" lvl="1" indent="-360044" algn="l" rtl="0">
              <a:spcBef>
                <a:spcPts val="0"/>
              </a:spcBef>
              <a:spcAft>
                <a:spcPts val="0"/>
              </a:spcAft>
              <a:buSzPct val="100000"/>
              <a:buChar char="○"/>
            </a:pPr>
            <a:r>
              <a:rPr lang="en" sz="2300" b="0"/>
              <a:t>Other features extracted did improve the performance of these models but they are far from being optimal</a:t>
            </a:r>
            <a:endParaRPr sz="2300" b="0"/>
          </a:p>
          <a:p>
            <a:pPr marL="457200" lvl="0" indent="-360045" algn="l" rtl="0">
              <a:spcBef>
                <a:spcPts val="0"/>
              </a:spcBef>
              <a:spcAft>
                <a:spcPts val="0"/>
              </a:spcAft>
              <a:buSzPct val="100000"/>
              <a:buChar char="●"/>
            </a:pPr>
            <a:r>
              <a:rPr lang="en" sz="2300"/>
              <a:t>Linear (Naive) Models are not competent enough</a:t>
            </a:r>
            <a:endParaRPr sz="2300"/>
          </a:p>
          <a:p>
            <a:pPr marL="914400" lvl="1" indent="-360044" algn="l" rtl="0">
              <a:spcBef>
                <a:spcPts val="0"/>
              </a:spcBef>
              <a:spcAft>
                <a:spcPts val="0"/>
              </a:spcAft>
              <a:buSzPct val="100000"/>
              <a:buChar char="○"/>
            </a:pPr>
            <a:r>
              <a:rPr lang="en" sz="2300" b="0"/>
              <a:t>Not complex enough to model target function</a:t>
            </a:r>
            <a:endParaRPr sz="2300" b="0"/>
          </a:p>
          <a:p>
            <a:pPr marL="457200" lvl="0" indent="-360045" algn="l" rtl="0">
              <a:spcBef>
                <a:spcPts val="0"/>
              </a:spcBef>
              <a:spcAft>
                <a:spcPts val="0"/>
              </a:spcAft>
              <a:buSzPct val="100000"/>
              <a:buChar char="●"/>
            </a:pPr>
            <a:r>
              <a:rPr lang="en" sz="2300"/>
              <a:t>We should try apply more complex models</a:t>
            </a:r>
            <a:endParaRPr sz="2300"/>
          </a:p>
          <a:p>
            <a:pPr marL="914400" lvl="1" indent="-360044" algn="l" rtl="0">
              <a:spcBef>
                <a:spcPts val="0"/>
              </a:spcBef>
              <a:spcAft>
                <a:spcPts val="0"/>
              </a:spcAft>
              <a:buSzPct val="100000"/>
              <a:buChar char="○"/>
            </a:pPr>
            <a:r>
              <a:rPr lang="en" sz="2300" b="0"/>
              <a:t>Allow for automatic extraction of features that are actually useful in classifying the weeds</a:t>
            </a:r>
            <a:endParaRPr sz="2300" b="0"/>
          </a:p>
        </p:txBody>
      </p:sp>
      <p:pic>
        <p:nvPicPr>
          <p:cNvPr id="954" name="Google Shape;954;p33"/>
          <p:cNvPicPr preferRelativeResize="0"/>
          <p:nvPr/>
        </p:nvPicPr>
        <p:blipFill>
          <a:blip r:embed="rId3">
            <a:alphaModFix/>
          </a:blip>
          <a:stretch>
            <a:fillRect/>
          </a:stretch>
        </p:blipFill>
        <p:spPr>
          <a:xfrm>
            <a:off x="7659800" y="782875"/>
            <a:ext cx="969175" cy="1017975"/>
          </a:xfrm>
          <a:prstGeom prst="rect">
            <a:avLst/>
          </a:prstGeom>
          <a:noFill/>
          <a:ln>
            <a:noFill/>
          </a:ln>
        </p:spPr>
      </p:pic>
      <p:pic>
        <p:nvPicPr>
          <p:cNvPr id="955" name="Google Shape;955;p33"/>
          <p:cNvPicPr preferRelativeResize="0"/>
          <p:nvPr/>
        </p:nvPicPr>
        <p:blipFill>
          <a:blip r:embed="rId4">
            <a:alphaModFix/>
          </a:blip>
          <a:stretch>
            <a:fillRect/>
          </a:stretch>
        </p:blipFill>
        <p:spPr>
          <a:xfrm>
            <a:off x="7659800" y="1800850"/>
            <a:ext cx="969175" cy="96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Complex Models?</a:t>
            </a:r>
            <a:endParaRPr/>
          </a:p>
        </p:txBody>
      </p:sp>
      <p:grpSp>
        <p:nvGrpSpPr>
          <p:cNvPr id="961" name="Google Shape;961;p34"/>
          <p:cNvGrpSpPr/>
          <p:nvPr/>
        </p:nvGrpSpPr>
        <p:grpSpPr>
          <a:xfrm>
            <a:off x="5601175" y="4055025"/>
            <a:ext cx="2303400" cy="787050"/>
            <a:chOff x="6381775" y="4055025"/>
            <a:chExt cx="2303400" cy="787050"/>
          </a:xfrm>
        </p:grpSpPr>
        <p:sp>
          <p:nvSpPr>
            <p:cNvPr id="962" name="Google Shape;962;p34"/>
            <p:cNvSpPr txBox="1"/>
            <p:nvPr/>
          </p:nvSpPr>
          <p:spPr>
            <a:xfrm>
              <a:off x="6381776" y="4055025"/>
              <a:ext cx="21678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Transfer Learning</a:t>
              </a:r>
              <a:endParaRPr sz="1800" b="1">
                <a:solidFill>
                  <a:srgbClr val="000000"/>
                </a:solidFill>
                <a:latin typeface="Fira Sans Extra Condensed"/>
                <a:ea typeface="Fira Sans Extra Condensed"/>
                <a:cs typeface="Fira Sans Extra Condensed"/>
                <a:sym typeface="Fira Sans Extra Condensed"/>
              </a:endParaRPr>
            </a:p>
          </p:txBody>
        </p:sp>
        <p:sp>
          <p:nvSpPr>
            <p:cNvPr id="963" name="Google Shape;963;p34"/>
            <p:cNvSpPr txBox="1"/>
            <p:nvPr/>
          </p:nvSpPr>
          <p:spPr>
            <a:xfrm>
              <a:off x="6381775" y="4394475"/>
              <a:ext cx="2303400" cy="44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ResNet50</a:t>
              </a:r>
              <a:endParaRPr>
                <a:latin typeface="Roboto"/>
                <a:ea typeface="Roboto"/>
                <a:cs typeface="Roboto"/>
                <a:sym typeface="Roboto"/>
              </a:endParaRPr>
            </a:p>
          </p:txBody>
        </p:sp>
      </p:grpSp>
      <p:grpSp>
        <p:nvGrpSpPr>
          <p:cNvPr id="964" name="Google Shape;964;p34"/>
          <p:cNvGrpSpPr/>
          <p:nvPr/>
        </p:nvGrpSpPr>
        <p:grpSpPr>
          <a:xfrm>
            <a:off x="1239450" y="4055025"/>
            <a:ext cx="2303550" cy="787050"/>
            <a:chOff x="458850" y="4055025"/>
            <a:chExt cx="2303550" cy="787050"/>
          </a:xfrm>
        </p:grpSpPr>
        <p:sp>
          <p:nvSpPr>
            <p:cNvPr id="965" name="Google Shape;965;p34"/>
            <p:cNvSpPr txBox="1"/>
            <p:nvPr/>
          </p:nvSpPr>
          <p:spPr>
            <a:xfrm>
              <a:off x="459000" y="4055025"/>
              <a:ext cx="2303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Train CNN from scratch</a:t>
              </a:r>
              <a:endParaRPr sz="1800" b="1">
                <a:solidFill>
                  <a:srgbClr val="000000"/>
                </a:solidFill>
                <a:latin typeface="Fira Sans Extra Condensed"/>
                <a:ea typeface="Fira Sans Extra Condensed"/>
                <a:cs typeface="Fira Sans Extra Condensed"/>
                <a:sym typeface="Fira Sans Extra Condensed"/>
              </a:endParaRPr>
            </a:p>
          </p:txBody>
        </p:sp>
        <p:sp>
          <p:nvSpPr>
            <p:cNvPr id="966" name="Google Shape;966;p34"/>
            <p:cNvSpPr txBox="1"/>
            <p:nvPr/>
          </p:nvSpPr>
          <p:spPr>
            <a:xfrm>
              <a:off x="458850" y="4394475"/>
              <a:ext cx="2303400" cy="4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Convolutions, Dense layers</a:t>
              </a:r>
              <a:endParaRPr>
                <a:latin typeface="Roboto"/>
                <a:ea typeface="Roboto"/>
                <a:cs typeface="Roboto"/>
                <a:sym typeface="Roboto"/>
              </a:endParaRPr>
            </a:p>
          </p:txBody>
        </p:sp>
      </p:grpSp>
      <p:cxnSp>
        <p:nvCxnSpPr>
          <p:cNvPr id="967" name="Google Shape;967;p34"/>
          <p:cNvCxnSpPr>
            <a:stCxn id="965" idx="1"/>
            <a:endCxn id="968" idx="2"/>
          </p:cNvCxnSpPr>
          <p:nvPr/>
        </p:nvCxnSpPr>
        <p:spPr>
          <a:xfrm rot="10800000" flipH="1">
            <a:off x="1239600" y="2812725"/>
            <a:ext cx="2303100" cy="1408200"/>
          </a:xfrm>
          <a:prstGeom prst="curvedConnector3">
            <a:avLst>
              <a:gd name="adj1" fmla="val -10339"/>
            </a:avLst>
          </a:prstGeom>
          <a:noFill/>
          <a:ln w="9525" cap="flat" cmpd="sng">
            <a:solidFill>
              <a:schemeClr val="dk2"/>
            </a:solidFill>
            <a:prstDash val="solid"/>
            <a:round/>
            <a:headEnd type="none" w="med" len="med"/>
            <a:tailEnd type="stealth" w="med" len="med"/>
          </a:ln>
        </p:spPr>
      </p:cxnSp>
      <p:cxnSp>
        <p:nvCxnSpPr>
          <p:cNvPr id="969" name="Google Shape;969;p34"/>
          <p:cNvCxnSpPr>
            <a:stCxn id="962" idx="3"/>
            <a:endCxn id="970" idx="6"/>
          </p:cNvCxnSpPr>
          <p:nvPr/>
        </p:nvCxnSpPr>
        <p:spPr>
          <a:xfrm rot="10800000">
            <a:off x="5601176" y="2812725"/>
            <a:ext cx="2167800" cy="1428000"/>
          </a:xfrm>
          <a:prstGeom prst="curvedConnector3">
            <a:avLst>
              <a:gd name="adj1" fmla="val -10985"/>
            </a:avLst>
          </a:prstGeom>
          <a:noFill/>
          <a:ln w="9525" cap="flat" cmpd="sng">
            <a:solidFill>
              <a:schemeClr val="dk2"/>
            </a:solidFill>
            <a:prstDash val="solid"/>
            <a:round/>
            <a:headEnd type="none" w="med" len="med"/>
            <a:tailEnd type="stealth" w="med" len="med"/>
          </a:ln>
        </p:spPr>
      </p:cxnSp>
      <p:grpSp>
        <p:nvGrpSpPr>
          <p:cNvPr id="971" name="Google Shape;971;p34"/>
          <p:cNvGrpSpPr/>
          <p:nvPr/>
        </p:nvGrpSpPr>
        <p:grpSpPr>
          <a:xfrm>
            <a:off x="3542850" y="1110125"/>
            <a:ext cx="2058325" cy="3621846"/>
            <a:chOff x="3542850" y="1110125"/>
            <a:chExt cx="2058325" cy="3621846"/>
          </a:xfrm>
        </p:grpSpPr>
        <p:grpSp>
          <p:nvGrpSpPr>
            <p:cNvPr id="972" name="Google Shape;972;p34"/>
            <p:cNvGrpSpPr/>
            <p:nvPr/>
          </p:nvGrpSpPr>
          <p:grpSpPr>
            <a:xfrm>
              <a:off x="3668838" y="1110125"/>
              <a:ext cx="1806332" cy="3621846"/>
              <a:chOff x="457200" y="1110125"/>
              <a:chExt cx="1806332" cy="3621846"/>
            </a:xfrm>
          </p:grpSpPr>
          <p:sp>
            <p:nvSpPr>
              <p:cNvPr id="973" name="Google Shape;973;p34"/>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4"/>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Convolutional Neural Networks</a:t>
            </a:r>
            <a:endParaRPr/>
          </a:p>
        </p:txBody>
      </p:sp>
      <p:pic>
        <p:nvPicPr>
          <p:cNvPr id="1053" name="Google Shape;1053;p35"/>
          <p:cNvPicPr preferRelativeResize="0"/>
          <p:nvPr/>
        </p:nvPicPr>
        <p:blipFill>
          <a:blip r:embed="rId3">
            <a:alphaModFix/>
          </a:blip>
          <a:stretch>
            <a:fillRect/>
          </a:stretch>
        </p:blipFill>
        <p:spPr>
          <a:xfrm>
            <a:off x="5131000" y="1521250"/>
            <a:ext cx="3735099" cy="2101000"/>
          </a:xfrm>
          <a:prstGeom prst="rect">
            <a:avLst/>
          </a:prstGeom>
          <a:noFill/>
          <a:ln>
            <a:noFill/>
          </a:ln>
        </p:spPr>
      </p:pic>
      <p:sp>
        <p:nvSpPr>
          <p:cNvPr id="1054" name="Google Shape;1054;p35"/>
          <p:cNvSpPr txBox="1">
            <a:spLocks noGrp="1"/>
          </p:cNvSpPr>
          <p:nvPr>
            <p:ph type="title"/>
          </p:nvPr>
        </p:nvSpPr>
        <p:spPr>
          <a:xfrm>
            <a:off x="457200" y="940125"/>
            <a:ext cx="5169900" cy="3804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Data Split</a:t>
            </a:r>
            <a:endParaRPr sz="1600"/>
          </a:p>
          <a:p>
            <a:pPr marL="914400" lvl="1" indent="-330200" algn="l" rtl="0">
              <a:spcBef>
                <a:spcPts val="0"/>
              </a:spcBef>
              <a:spcAft>
                <a:spcPts val="0"/>
              </a:spcAft>
              <a:buSzPts val="1600"/>
              <a:buChar char="○"/>
            </a:pPr>
            <a:r>
              <a:rPr lang="en" sz="1600" b="0"/>
              <a:t>8 : 1 : 1</a:t>
            </a:r>
            <a:endParaRPr sz="1600" b="0"/>
          </a:p>
          <a:p>
            <a:pPr marL="457200" lvl="0" indent="-330200" algn="l" rtl="0">
              <a:spcBef>
                <a:spcPts val="0"/>
              </a:spcBef>
              <a:spcAft>
                <a:spcPts val="0"/>
              </a:spcAft>
              <a:buSzPts val="1600"/>
              <a:buChar char="●"/>
            </a:pPr>
            <a:r>
              <a:rPr lang="en" sz="1600"/>
              <a:t>Library</a:t>
            </a:r>
            <a:endParaRPr sz="1600"/>
          </a:p>
          <a:p>
            <a:pPr marL="914400" lvl="1" indent="-330200" algn="l" rtl="0">
              <a:spcBef>
                <a:spcPts val="0"/>
              </a:spcBef>
              <a:spcAft>
                <a:spcPts val="0"/>
              </a:spcAft>
              <a:buSzPts val="1600"/>
              <a:buChar char="○"/>
            </a:pPr>
            <a:r>
              <a:rPr lang="en" sz="1600" b="0"/>
              <a:t>Tensorflow, Keras</a:t>
            </a:r>
            <a:endParaRPr sz="1600" b="0"/>
          </a:p>
          <a:p>
            <a:pPr marL="457200" lvl="0" indent="-330200" algn="l" rtl="0">
              <a:spcBef>
                <a:spcPts val="0"/>
              </a:spcBef>
              <a:spcAft>
                <a:spcPts val="0"/>
              </a:spcAft>
              <a:buSzPts val="1600"/>
              <a:buChar char="●"/>
            </a:pPr>
            <a:r>
              <a:rPr lang="en" sz="1600"/>
              <a:t>Loss Function</a:t>
            </a:r>
            <a:endParaRPr sz="1600"/>
          </a:p>
          <a:p>
            <a:pPr marL="914400" lvl="1" indent="-330200" algn="l" rtl="0">
              <a:spcBef>
                <a:spcPts val="0"/>
              </a:spcBef>
              <a:spcAft>
                <a:spcPts val="0"/>
              </a:spcAft>
              <a:buSzPts val="1600"/>
              <a:buChar char="○"/>
            </a:pPr>
            <a:r>
              <a:rPr lang="en" sz="1600" b="0"/>
              <a:t>Categorical Cross Entropy</a:t>
            </a:r>
            <a:endParaRPr sz="1600" b="0"/>
          </a:p>
          <a:p>
            <a:pPr marL="457200" lvl="0" indent="-330200" algn="l" rtl="0">
              <a:spcBef>
                <a:spcPts val="0"/>
              </a:spcBef>
              <a:spcAft>
                <a:spcPts val="0"/>
              </a:spcAft>
              <a:buSzPts val="1600"/>
              <a:buChar char="●"/>
            </a:pPr>
            <a:r>
              <a:rPr lang="en" sz="1600"/>
              <a:t>Evaluation Metric</a:t>
            </a:r>
            <a:endParaRPr sz="1600"/>
          </a:p>
          <a:p>
            <a:pPr marL="914400" lvl="1" indent="-330200" algn="l" rtl="0">
              <a:spcBef>
                <a:spcPts val="0"/>
              </a:spcBef>
              <a:spcAft>
                <a:spcPts val="0"/>
              </a:spcAft>
              <a:buSzPts val="1600"/>
              <a:buChar char="○"/>
            </a:pPr>
            <a:r>
              <a:rPr lang="en" sz="1600" b="0"/>
              <a:t>Categorical Accuracy (Detection &amp; Classification)</a:t>
            </a:r>
            <a:endParaRPr sz="1600" b="0"/>
          </a:p>
          <a:p>
            <a:pPr marL="914400" lvl="1" indent="-330200" algn="l" rtl="0">
              <a:spcBef>
                <a:spcPts val="0"/>
              </a:spcBef>
              <a:spcAft>
                <a:spcPts val="0"/>
              </a:spcAft>
              <a:buSzPts val="1600"/>
              <a:buChar char="○"/>
            </a:pPr>
            <a:r>
              <a:rPr lang="en" sz="1600" b="0"/>
              <a:t>Recall (Micro avg) (Classification)</a:t>
            </a:r>
            <a:endParaRPr sz="1600" b="0"/>
          </a:p>
          <a:p>
            <a:pPr marL="1371600" lvl="2" indent="-330200" algn="l" rtl="0">
              <a:spcBef>
                <a:spcPts val="0"/>
              </a:spcBef>
              <a:spcAft>
                <a:spcPts val="0"/>
              </a:spcAft>
              <a:buSzPts val="1600"/>
              <a:buChar char="■"/>
            </a:pPr>
            <a:r>
              <a:rPr lang="en" sz="1600" b="0"/>
              <a:t>8 species classes - Positive</a:t>
            </a:r>
            <a:endParaRPr sz="1600" b="0"/>
          </a:p>
          <a:p>
            <a:pPr marL="1371600" lvl="2" indent="-330200" algn="l" rtl="0">
              <a:spcBef>
                <a:spcPts val="0"/>
              </a:spcBef>
              <a:spcAft>
                <a:spcPts val="0"/>
              </a:spcAft>
              <a:buSzPts val="1600"/>
              <a:buChar char="■"/>
            </a:pPr>
            <a:r>
              <a:rPr lang="en" sz="1600" b="0"/>
              <a:t>Negative class - Negative</a:t>
            </a:r>
            <a:endParaRPr sz="1600" b="0"/>
          </a:p>
          <a:p>
            <a:pPr marL="457200" lvl="0" indent="-330200" algn="l" rtl="0">
              <a:spcBef>
                <a:spcPts val="0"/>
              </a:spcBef>
              <a:spcAft>
                <a:spcPts val="0"/>
              </a:spcAft>
              <a:buSzPts val="1600"/>
              <a:buChar char="●"/>
            </a:pPr>
            <a:r>
              <a:rPr lang="en" sz="1600"/>
              <a:t>Visualization/Interpretation</a:t>
            </a:r>
            <a:endParaRPr sz="1600"/>
          </a:p>
          <a:p>
            <a:pPr marL="914400" lvl="1" indent="-330200" algn="l" rtl="0">
              <a:spcBef>
                <a:spcPts val="0"/>
              </a:spcBef>
              <a:spcAft>
                <a:spcPts val="0"/>
              </a:spcAft>
              <a:buSzPts val="1600"/>
              <a:buChar char="○"/>
            </a:pPr>
            <a:r>
              <a:rPr lang="en" sz="1600" b="0"/>
              <a:t>Confusion matrices</a:t>
            </a:r>
            <a:endParaRPr sz="1600" b="0"/>
          </a:p>
          <a:p>
            <a:pPr marL="914400" lvl="1" indent="-330200" algn="l" rtl="0">
              <a:spcBef>
                <a:spcPts val="0"/>
              </a:spcBef>
              <a:spcAft>
                <a:spcPts val="0"/>
              </a:spcAft>
              <a:buSzPts val="1600"/>
              <a:buChar char="○"/>
            </a:pPr>
            <a:r>
              <a:rPr lang="en" sz="1600" b="0"/>
              <a:t>GradCAM</a:t>
            </a:r>
            <a:endParaRPr sz="1600" b="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1059" name="Google Shape;1059;p36"/>
          <p:cNvPicPr preferRelativeResize="0"/>
          <p:nvPr/>
        </p:nvPicPr>
        <p:blipFill>
          <a:blip r:embed="rId3">
            <a:alphaModFix/>
          </a:blip>
          <a:stretch>
            <a:fillRect/>
          </a:stretch>
        </p:blipFill>
        <p:spPr>
          <a:xfrm>
            <a:off x="1646551" y="621625"/>
            <a:ext cx="5850899" cy="3770025"/>
          </a:xfrm>
          <a:prstGeom prst="rect">
            <a:avLst/>
          </a:prstGeom>
          <a:noFill/>
          <a:ln>
            <a:noFill/>
          </a:ln>
        </p:spPr>
      </p:pic>
      <p:sp>
        <p:nvSpPr>
          <p:cNvPr id="1060" name="Google Shape;1060;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Simple</a:t>
            </a:r>
            <a:endParaRPr/>
          </a:p>
        </p:txBody>
      </p:sp>
      <p:sp>
        <p:nvSpPr>
          <p:cNvPr id="1061" name="Google Shape;1061;p36"/>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3 x (Conv - Pool) blocks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160,905</a:t>
            </a:r>
            <a:endParaRPr>
              <a:latin typeface="Consolas"/>
              <a:ea typeface="Consolas"/>
              <a:cs typeface="Consolas"/>
              <a:sym typeface="Consolas"/>
            </a:endParaRPr>
          </a:p>
        </p:txBody>
      </p:sp>
      <p:sp>
        <p:nvSpPr>
          <p:cNvPr id="1062" name="Google Shape;1062;p36"/>
          <p:cNvSpPr txBox="1"/>
          <p:nvPr/>
        </p:nvSpPr>
        <p:spPr>
          <a:xfrm>
            <a:off x="3861600" y="4230400"/>
            <a:ext cx="48252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oboto"/>
                <a:ea typeface="Roboto"/>
                <a:cs typeface="Roboto"/>
                <a:sym typeface="Roboto"/>
              </a:rPr>
              <a:t>Training Data: 14002</a:t>
            </a:r>
            <a:endParaRPr>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Validation Data: 1760</a:t>
            </a:r>
            <a:endParaRPr>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graphicFrame>
        <p:nvGraphicFramePr>
          <p:cNvPr id="1067" name="Google Shape;1067;p37"/>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89.74 %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78.88 %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66.78 %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068" name="Google Shape;1068;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Simple</a:t>
            </a:r>
            <a:endParaRPr/>
          </a:p>
        </p:txBody>
      </p:sp>
      <p:pic>
        <p:nvPicPr>
          <p:cNvPr id="1069" name="Google Shape;1069;p37"/>
          <p:cNvPicPr preferRelativeResize="0"/>
          <p:nvPr/>
        </p:nvPicPr>
        <p:blipFill>
          <a:blip r:embed="rId3">
            <a:alphaModFix/>
          </a:blip>
          <a:stretch>
            <a:fillRect/>
          </a:stretch>
        </p:blipFill>
        <p:spPr>
          <a:xfrm>
            <a:off x="152400" y="935275"/>
            <a:ext cx="4673379" cy="4055826"/>
          </a:xfrm>
          <a:prstGeom prst="rect">
            <a:avLst/>
          </a:prstGeom>
          <a:noFill/>
          <a:ln>
            <a:noFill/>
          </a:ln>
        </p:spPr>
      </p:pic>
      <p:sp>
        <p:nvSpPr>
          <p:cNvPr id="1070" name="Google Shape;1070;p37"/>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
        <p:nvSpPr>
          <p:cNvPr id="1071" name="Google Shape;1071;p37"/>
          <p:cNvSpPr txBox="1"/>
          <p:nvPr/>
        </p:nvSpPr>
        <p:spPr>
          <a:xfrm rot="-5400000">
            <a:off x="-93150" y="2483850"/>
            <a:ext cx="5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True</a:t>
            </a:r>
            <a:endParaRPr sz="1100">
              <a:latin typeface="Roboto"/>
              <a:ea typeface="Roboto"/>
              <a:cs typeface="Roboto"/>
              <a:sym typeface="Roboto"/>
            </a:endParaRPr>
          </a:p>
        </p:txBody>
      </p:sp>
      <p:sp>
        <p:nvSpPr>
          <p:cNvPr id="1072" name="Google Shape;1072;p37"/>
          <p:cNvSpPr txBox="1"/>
          <p:nvPr/>
        </p:nvSpPr>
        <p:spPr>
          <a:xfrm>
            <a:off x="1982538" y="4839425"/>
            <a:ext cx="1013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Predicted</a:t>
            </a:r>
            <a:endParaRPr sz="11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38"/>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Correct Prediction</a:t>
            </a:r>
            <a:endParaRPr sz="1800" b="0"/>
          </a:p>
          <a:p>
            <a:pPr marL="1371600" lvl="2" indent="-342900" algn="l" rtl="0">
              <a:spcBef>
                <a:spcPts val="0"/>
              </a:spcBef>
              <a:spcAft>
                <a:spcPts val="0"/>
              </a:spcAft>
              <a:buSzPts val="1800"/>
              <a:buChar char="■"/>
            </a:pPr>
            <a:r>
              <a:rPr lang="en" sz="1800" b="0"/>
              <a:t>Chinese apple with 87.49 % confidence</a:t>
            </a:r>
            <a:endParaRPr sz="1800" b="0"/>
          </a:p>
          <a:p>
            <a:pPr marL="914400" lvl="1" indent="-342900" algn="l" rtl="0">
              <a:spcBef>
                <a:spcPts val="0"/>
              </a:spcBef>
              <a:spcAft>
                <a:spcPts val="0"/>
              </a:spcAft>
              <a:buSzPts val="1800"/>
              <a:buChar char="○"/>
            </a:pPr>
            <a:r>
              <a:rPr lang="en" sz="1800" b="0"/>
              <a:t>Major Influences</a:t>
            </a:r>
            <a:endParaRPr sz="1800" b="0"/>
          </a:p>
          <a:p>
            <a:pPr marL="1371600" lvl="2" indent="-342900" algn="l" rtl="0">
              <a:spcBef>
                <a:spcPts val="0"/>
              </a:spcBef>
              <a:spcAft>
                <a:spcPts val="0"/>
              </a:spcAft>
              <a:buSzPts val="1800"/>
              <a:buChar char="■"/>
            </a:pPr>
            <a:r>
              <a:rPr lang="en" sz="1800" b="0"/>
              <a:t>Leaf shape, color, shadows, ground</a:t>
            </a:r>
            <a:endParaRPr sz="18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sp>
        <p:nvSpPr>
          <p:cNvPr id="1078" name="Google Shape;1078;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Simple</a:t>
            </a:r>
            <a:endParaRPr/>
          </a:p>
        </p:txBody>
      </p:sp>
      <p:pic>
        <p:nvPicPr>
          <p:cNvPr id="1079" name="Google Shape;1079;p38"/>
          <p:cNvPicPr preferRelativeResize="0"/>
          <p:nvPr/>
        </p:nvPicPr>
        <p:blipFill>
          <a:blip r:embed="rId3">
            <a:alphaModFix/>
          </a:blip>
          <a:stretch>
            <a:fillRect/>
          </a:stretch>
        </p:blipFill>
        <p:spPr>
          <a:xfrm>
            <a:off x="1433100" y="2553222"/>
            <a:ext cx="6277799" cy="22265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Simple</a:t>
            </a:r>
            <a:endParaRPr/>
          </a:p>
        </p:txBody>
      </p:sp>
      <p:sp>
        <p:nvSpPr>
          <p:cNvPr id="1085" name="Google Shape;1085;p39"/>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Improvement is very gradual</a:t>
            </a:r>
            <a:endParaRPr sz="1800" b="0"/>
          </a:p>
          <a:p>
            <a:pPr marL="914400" lvl="1" indent="-342900" algn="l" rtl="0">
              <a:spcBef>
                <a:spcPts val="0"/>
              </a:spcBef>
              <a:spcAft>
                <a:spcPts val="0"/>
              </a:spcAft>
              <a:buSzPts val="1800"/>
              <a:buChar char="○"/>
            </a:pPr>
            <a:r>
              <a:rPr lang="en" sz="1800" b="0"/>
              <a:t>val_loss diverging train_loss</a:t>
            </a:r>
            <a:endParaRPr sz="1800" b="0"/>
          </a:p>
          <a:p>
            <a:pPr marL="914400" lvl="1" indent="-342900" algn="l" rtl="0">
              <a:spcBef>
                <a:spcPts val="0"/>
              </a:spcBef>
              <a:spcAft>
                <a:spcPts val="0"/>
              </a:spcAft>
              <a:buSzPts val="1800"/>
              <a:buChar char="○"/>
            </a:pPr>
            <a:r>
              <a:rPr lang="en" sz="1800" b="0"/>
              <a:t>Kernel size too big - 5?</a:t>
            </a:r>
            <a:endParaRPr sz="18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pic>
        <p:nvPicPr>
          <p:cNvPr id="1086" name="Google Shape;1086;p39"/>
          <p:cNvPicPr preferRelativeResize="0"/>
          <p:nvPr/>
        </p:nvPicPr>
        <p:blipFill>
          <a:blip r:embed="rId3">
            <a:alphaModFix/>
          </a:blip>
          <a:stretch>
            <a:fillRect/>
          </a:stretch>
        </p:blipFill>
        <p:spPr>
          <a:xfrm>
            <a:off x="837700" y="2552444"/>
            <a:ext cx="3204925" cy="2174762"/>
          </a:xfrm>
          <a:prstGeom prst="rect">
            <a:avLst/>
          </a:prstGeom>
          <a:noFill/>
          <a:ln>
            <a:noFill/>
          </a:ln>
        </p:spPr>
      </p:pic>
      <p:pic>
        <p:nvPicPr>
          <p:cNvPr id="1087" name="Google Shape;1087;p39"/>
          <p:cNvPicPr preferRelativeResize="0"/>
          <p:nvPr/>
        </p:nvPicPr>
        <p:blipFill>
          <a:blip r:embed="rId4">
            <a:alphaModFix/>
          </a:blip>
          <a:stretch>
            <a:fillRect/>
          </a:stretch>
        </p:blipFill>
        <p:spPr>
          <a:xfrm>
            <a:off x="5101363" y="2535525"/>
            <a:ext cx="3204925" cy="220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a:t>
            </a:r>
            <a:endParaRPr/>
          </a:p>
        </p:txBody>
      </p:sp>
      <p:sp>
        <p:nvSpPr>
          <p:cNvPr id="1093" name="Google Shape;1093;p40"/>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3 x (Conv - Conv - Pool) blocks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144,169</a:t>
            </a:r>
            <a:endParaRPr>
              <a:latin typeface="Consolas"/>
              <a:ea typeface="Consolas"/>
              <a:cs typeface="Consolas"/>
              <a:sym typeface="Consolas"/>
            </a:endParaRPr>
          </a:p>
        </p:txBody>
      </p:sp>
      <p:pic>
        <p:nvPicPr>
          <p:cNvPr id="1094" name="Google Shape;1094;p40"/>
          <p:cNvPicPr preferRelativeResize="0"/>
          <p:nvPr/>
        </p:nvPicPr>
        <p:blipFill>
          <a:blip r:embed="rId3">
            <a:alphaModFix/>
          </a:blip>
          <a:stretch>
            <a:fillRect/>
          </a:stretch>
        </p:blipFill>
        <p:spPr>
          <a:xfrm>
            <a:off x="1324688" y="935275"/>
            <a:ext cx="6494626" cy="3142726"/>
          </a:xfrm>
          <a:prstGeom prst="rect">
            <a:avLst/>
          </a:prstGeom>
          <a:noFill/>
          <a:ln>
            <a:noFill/>
          </a:ln>
        </p:spPr>
      </p:pic>
      <p:sp>
        <p:nvSpPr>
          <p:cNvPr id="1095" name="Google Shape;1095;p40"/>
          <p:cNvSpPr txBox="1"/>
          <p:nvPr/>
        </p:nvSpPr>
        <p:spPr>
          <a:xfrm>
            <a:off x="3861600" y="4230400"/>
            <a:ext cx="48252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oboto"/>
                <a:ea typeface="Roboto"/>
                <a:cs typeface="Roboto"/>
                <a:sym typeface="Roboto"/>
              </a:rPr>
              <a:t>Training Data: 14002</a:t>
            </a:r>
            <a:endParaRPr>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Validation Data: 1760</a:t>
            </a:r>
            <a:endParaRPr>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graphicFrame>
        <p:nvGraphicFramePr>
          <p:cNvPr id="1100" name="Google Shape;1100;p41"/>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93.99 %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85.98 %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75.38 %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101" name="Google Shape;1101;p4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a:t>
            </a:r>
            <a:endParaRPr/>
          </a:p>
        </p:txBody>
      </p:sp>
      <p:pic>
        <p:nvPicPr>
          <p:cNvPr id="1102" name="Google Shape;1102;p41"/>
          <p:cNvPicPr preferRelativeResize="0"/>
          <p:nvPr/>
        </p:nvPicPr>
        <p:blipFill>
          <a:blip r:embed="rId3">
            <a:alphaModFix/>
          </a:blip>
          <a:stretch>
            <a:fillRect/>
          </a:stretch>
        </p:blipFill>
        <p:spPr>
          <a:xfrm>
            <a:off x="152400" y="935275"/>
            <a:ext cx="4673379" cy="4055826"/>
          </a:xfrm>
          <a:prstGeom prst="rect">
            <a:avLst/>
          </a:prstGeom>
          <a:noFill/>
          <a:ln>
            <a:noFill/>
          </a:ln>
        </p:spPr>
      </p:pic>
      <p:sp>
        <p:nvSpPr>
          <p:cNvPr id="1103" name="Google Shape;1103;p41"/>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Dataset Introduction</a:t>
            </a:r>
            <a:endParaRPr/>
          </a:p>
        </p:txBody>
      </p:sp>
      <p:sp>
        <p:nvSpPr>
          <p:cNvPr id="329" name="Google Shape;329;p15"/>
          <p:cNvSpPr/>
          <p:nvPr/>
        </p:nvSpPr>
        <p:spPr>
          <a:xfrm>
            <a:off x="457200" y="1685925"/>
            <a:ext cx="3819600" cy="2562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Roboto Medium"/>
              <a:buChar char="●"/>
            </a:pPr>
            <a:r>
              <a:rPr lang="en" sz="1800">
                <a:latin typeface="Roboto Medium"/>
                <a:ea typeface="Roboto Medium"/>
                <a:cs typeface="Roboto Medium"/>
                <a:sym typeface="Roboto Medium"/>
              </a:rPr>
              <a:t>Consists of 17509 images </a:t>
            </a:r>
            <a:endParaRPr sz="1800">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sz="1800">
                <a:latin typeface="Roboto Medium"/>
                <a:ea typeface="Roboto Medium"/>
                <a:cs typeface="Roboto Medium"/>
                <a:sym typeface="Roboto Medium"/>
              </a:rPr>
              <a:t>Capturing 8 weed species native in Queensland Australia</a:t>
            </a:r>
            <a:endParaRPr sz="1800">
              <a:latin typeface="Roboto Medium"/>
              <a:ea typeface="Roboto Medium"/>
              <a:cs typeface="Roboto Medium"/>
              <a:sym typeface="Roboto Medium"/>
            </a:endParaRPr>
          </a:p>
        </p:txBody>
      </p:sp>
      <p:sp>
        <p:nvSpPr>
          <p:cNvPr id="330" name="Google Shape;330;p15"/>
          <p:cNvSpPr/>
          <p:nvPr/>
        </p:nvSpPr>
        <p:spPr>
          <a:xfrm>
            <a:off x="4876800" y="1685925"/>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Roboto Medium"/>
              <a:buChar char="●"/>
            </a:pPr>
            <a:r>
              <a:rPr lang="en" sz="1800">
                <a:latin typeface="Roboto Medium"/>
                <a:ea typeface="Roboto Medium"/>
                <a:cs typeface="Roboto Medium"/>
                <a:sym typeface="Roboto Medium"/>
              </a:rPr>
              <a:t>Imbalanced data as negative classes outnumber other classes significantly</a:t>
            </a:r>
            <a:endParaRPr sz="1800">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sz="1800">
                <a:latin typeface="Roboto Medium"/>
                <a:ea typeface="Roboto Medium"/>
                <a:cs typeface="Roboto Medium"/>
                <a:sym typeface="Roboto Medium"/>
              </a:rPr>
              <a:t>Different weed classes have minimal differences </a:t>
            </a:r>
            <a:endParaRPr sz="1800">
              <a:latin typeface="Roboto Medium"/>
              <a:ea typeface="Roboto Medium"/>
              <a:cs typeface="Roboto Medium"/>
              <a:sym typeface="Roboto Medium"/>
            </a:endParaRPr>
          </a:p>
        </p:txBody>
      </p:sp>
      <p:sp>
        <p:nvSpPr>
          <p:cNvPr id="331" name="Google Shape;331;p15"/>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5"/>
          <p:cNvGrpSpPr/>
          <p:nvPr/>
        </p:nvGrpSpPr>
        <p:grpSpPr>
          <a:xfrm>
            <a:off x="716345" y="1436401"/>
            <a:ext cx="472011" cy="472011"/>
            <a:chOff x="1190625" y="238125"/>
            <a:chExt cx="5238750" cy="5238750"/>
          </a:xfrm>
        </p:grpSpPr>
        <p:sp>
          <p:nvSpPr>
            <p:cNvPr id="333" name="Google Shape;333;p15"/>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15"/>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5"/>
          <p:cNvGrpSpPr/>
          <p:nvPr/>
        </p:nvGrpSpPr>
        <p:grpSpPr>
          <a:xfrm>
            <a:off x="5115047" y="1436307"/>
            <a:ext cx="472142" cy="472112"/>
            <a:chOff x="-44512325" y="3176075"/>
            <a:chExt cx="300900" cy="300900"/>
          </a:xfrm>
        </p:grpSpPr>
        <p:sp>
          <p:nvSpPr>
            <p:cNvPr id="342" name="Google Shape;342;p1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4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a:t>
            </a:r>
            <a:endParaRPr/>
          </a:p>
        </p:txBody>
      </p:sp>
      <p:sp>
        <p:nvSpPr>
          <p:cNvPr id="1109" name="Google Shape;1109;p42"/>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Correct Prediction</a:t>
            </a:r>
            <a:endParaRPr sz="1800" b="0"/>
          </a:p>
          <a:p>
            <a:pPr marL="1371600" lvl="2" indent="-342900" algn="l" rtl="0">
              <a:spcBef>
                <a:spcPts val="0"/>
              </a:spcBef>
              <a:spcAft>
                <a:spcPts val="0"/>
              </a:spcAft>
              <a:buSzPts val="1800"/>
              <a:buChar char="■"/>
            </a:pPr>
            <a:r>
              <a:rPr lang="en" sz="1800" b="0"/>
              <a:t>Chinese apple with 97.91% confidence</a:t>
            </a:r>
            <a:endParaRPr sz="1800" b="0"/>
          </a:p>
          <a:p>
            <a:pPr marL="914400" lvl="1" indent="-342900" algn="l" rtl="0">
              <a:spcBef>
                <a:spcPts val="0"/>
              </a:spcBef>
              <a:spcAft>
                <a:spcPts val="0"/>
              </a:spcAft>
              <a:buSzPts val="1800"/>
              <a:buChar char="○"/>
            </a:pPr>
            <a:r>
              <a:rPr lang="en" sz="1800" b="0"/>
              <a:t>Major Influences</a:t>
            </a:r>
            <a:endParaRPr sz="1800" b="0"/>
          </a:p>
          <a:p>
            <a:pPr marL="1371600" lvl="2" indent="-342900" algn="l" rtl="0">
              <a:spcBef>
                <a:spcPts val="0"/>
              </a:spcBef>
              <a:spcAft>
                <a:spcPts val="0"/>
              </a:spcAft>
              <a:buSzPts val="1800"/>
              <a:buChar char="■"/>
            </a:pPr>
            <a:r>
              <a:rPr lang="en" sz="1800" b="0"/>
              <a:t>Leaf shape, color, texture</a:t>
            </a:r>
            <a:endParaRPr sz="1800" b="0"/>
          </a:p>
          <a:p>
            <a:pPr marL="0" lvl="0" indent="0" algn="l" rtl="0">
              <a:spcBef>
                <a:spcPts val="0"/>
              </a:spcBef>
              <a:spcAft>
                <a:spcPts val="0"/>
              </a:spcAft>
              <a:buNone/>
            </a:pPr>
            <a:endParaRPr sz="1800" b="0"/>
          </a:p>
        </p:txBody>
      </p:sp>
      <p:pic>
        <p:nvPicPr>
          <p:cNvPr id="1110" name="Google Shape;1110;p42"/>
          <p:cNvPicPr preferRelativeResize="0"/>
          <p:nvPr/>
        </p:nvPicPr>
        <p:blipFill>
          <a:blip r:embed="rId3">
            <a:alphaModFix/>
          </a:blip>
          <a:stretch>
            <a:fillRect/>
          </a:stretch>
        </p:blipFill>
        <p:spPr>
          <a:xfrm>
            <a:off x="1433100" y="2517575"/>
            <a:ext cx="6277799" cy="2226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a:t>
            </a:r>
            <a:endParaRPr/>
          </a:p>
        </p:txBody>
      </p:sp>
      <p:sp>
        <p:nvSpPr>
          <p:cNvPr id="1116" name="Google Shape;1116;p43"/>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Diverging losses</a:t>
            </a:r>
            <a:endParaRPr sz="1800" b="0"/>
          </a:p>
          <a:p>
            <a:pPr marL="1371600" lvl="2" indent="-342900" algn="l" rtl="0">
              <a:spcBef>
                <a:spcPts val="0"/>
              </a:spcBef>
              <a:spcAft>
                <a:spcPts val="0"/>
              </a:spcAft>
              <a:buSzPts val="1800"/>
              <a:buChar char="■"/>
            </a:pPr>
            <a:r>
              <a:rPr lang="en" sz="1800" b="0"/>
              <a:t>Overfitting persists</a:t>
            </a:r>
            <a:endParaRPr sz="1800" b="0"/>
          </a:p>
          <a:p>
            <a:pPr marL="1371600" lvl="2" indent="-342900" algn="l" rtl="0">
              <a:spcBef>
                <a:spcPts val="0"/>
              </a:spcBef>
              <a:spcAft>
                <a:spcPts val="0"/>
              </a:spcAft>
              <a:buSzPts val="1800"/>
              <a:buChar char="■"/>
            </a:pPr>
            <a:r>
              <a:rPr lang="en" sz="1800" b="0"/>
              <a:t>Introduce batch normalization?</a:t>
            </a:r>
            <a:endParaRPr sz="1800" b="0"/>
          </a:p>
          <a:p>
            <a:pPr marL="0" lvl="0" indent="0" algn="l" rtl="0">
              <a:spcBef>
                <a:spcPts val="0"/>
              </a:spcBef>
              <a:spcAft>
                <a:spcPts val="0"/>
              </a:spcAft>
              <a:buNone/>
            </a:pPr>
            <a:endParaRPr sz="1800" b="0"/>
          </a:p>
        </p:txBody>
      </p:sp>
      <p:pic>
        <p:nvPicPr>
          <p:cNvPr id="1117" name="Google Shape;1117;p43"/>
          <p:cNvPicPr preferRelativeResize="0"/>
          <p:nvPr/>
        </p:nvPicPr>
        <p:blipFill>
          <a:blip r:embed="rId3">
            <a:alphaModFix/>
          </a:blip>
          <a:stretch>
            <a:fillRect/>
          </a:stretch>
        </p:blipFill>
        <p:spPr>
          <a:xfrm>
            <a:off x="4846775" y="2312075"/>
            <a:ext cx="3466149" cy="2738050"/>
          </a:xfrm>
          <a:prstGeom prst="rect">
            <a:avLst/>
          </a:prstGeom>
          <a:noFill/>
          <a:ln>
            <a:noFill/>
          </a:ln>
        </p:spPr>
      </p:pic>
      <p:pic>
        <p:nvPicPr>
          <p:cNvPr id="1118" name="Google Shape;1118;p43"/>
          <p:cNvPicPr preferRelativeResize="0"/>
          <p:nvPr/>
        </p:nvPicPr>
        <p:blipFill>
          <a:blip r:embed="rId4">
            <a:alphaModFix/>
          </a:blip>
          <a:stretch>
            <a:fillRect/>
          </a:stretch>
        </p:blipFill>
        <p:spPr>
          <a:xfrm>
            <a:off x="770353" y="2312075"/>
            <a:ext cx="3493243" cy="2738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a:t>
            </a:r>
            <a:endParaRPr/>
          </a:p>
        </p:txBody>
      </p:sp>
      <p:sp>
        <p:nvSpPr>
          <p:cNvPr id="1124" name="Google Shape;1124;p44"/>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3 x (Conv - Conv - BNorm - Pool) blocks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144,489</a:t>
            </a:r>
            <a:endParaRPr>
              <a:latin typeface="Consolas"/>
              <a:ea typeface="Consolas"/>
              <a:cs typeface="Consolas"/>
              <a:sym typeface="Consolas"/>
            </a:endParaRPr>
          </a:p>
        </p:txBody>
      </p:sp>
      <p:pic>
        <p:nvPicPr>
          <p:cNvPr id="1125" name="Google Shape;1125;p44"/>
          <p:cNvPicPr preferRelativeResize="0"/>
          <p:nvPr/>
        </p:nvPicPr>
        <p:blipFill>
          <a:blip r:embed="rId3">
            <a:alphaModFix/>
          </a:blip>
          <a:stretch>
            <a:fillRect/>
          </a:stretch>
        </p:blipFill>
        <p:spPr>
          <a:xfrm>
            <a:off x="727775" y="1000388"/>
            <a:ext cx="7688454" cy="3142726"/>
          </a:xfrm>
          <a:prstGeom prst="rect">
            <a:avLst/>
          </a:prstGeom>
          <a:noFill/>
          <a:ln>
            <a:noFill/>
          </a:ln>
        </p:spPr>
      </p:pic>
      <p:sp>
        <p:nvSpPr>
          <p:cNvPr id="1126" name="Google Shape;1126;p44"/>
          <p:cNvSpPr txBox="1"/>
          <p:nvPr/>
        </p:nvSpPr>
        <p:spPr>
          <a:xfrm>
            <a:off x="3861600" y="4230400"/>
            <a:ext cx="48252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oboto"/>
                <a:ea typeface="Roboto"/>
                <a:cs typeface="Roboto"/>
                <a:sym typeface="Roboto"/>
              </a:rPr>
              <a:t>Training Data: 14002</a:t>
            </a:r>
            <a:endParaRPr>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Validation Data: 1760</a:t>
            </a:r>
            <a:endParaRPr>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aphicFrame>
        <p:nvGraphicFramePr>
          <p:cNvPr id="1131" name="Google Shape;1131;p45"/>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92.89 %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82.77 %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73.18 %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132" name="Google Shape;1132;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a:t>
            </a:r>
            <a:endParaRPr/>
          </a:p>
        </p:txBody>
      </p:sp>
      <p:pic>
        <p:nvPicPr>
          <p:cNvPr id="1133" name="Google Shape;1133;p45"/>
          <p:cNvPicPr preferRelativeResize="0"/>
          <p:nvPr/>
        </p:nvPicPr>
        <p:blipFill>
          <a:blip r:embed="rId3">
            <a:alphaModFix/>
          </a:blip>
          <a:stretch>
            <a:fillRect/>
          </a:stretch>
        </p:blipFill>
        <p:spPr>
          <a:xfrm>
            <a:off x="152400" y="935275"/>
            <a:ext cx="4673379" cy="4055826"/>
          </a:xfrm>
          <a:prstGeom prst="rect">
            <a:avLst/>
          </a:prstGeom>
          <a:noFill/>
          <a:ln>
            <a:noFill/>
          </a:ln>
        </p:spPr>
      </p:pic>
      <p:sp>
        <p:nvSpPr>
          <p:cNvPr id="1134" name="Google Shape;1134;p45"/>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a:t>
            </a:r>
            <a:endParaRPr/>
          </a:p>
        </p:txBody>
      </p:sp>
      <p:sp>
        <p:nvSpPr>
          <p:cNvPr id="1140" name="Google Shape;1140;p46"/>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Correct Prediction</a:t>
            </a:r>
            <a:endParaRPr sz="1800" b="0"/>
          </a:p>
          <a:p>
            <a:pPr marL="1371600" lvl="2" indent="-342900" algn="l" rtl="0">
              <a:spcBef>
                <a:spcPts val="0"/>
              </a:spcBef>
              <a:spcAft>
                <a:spcPts val="0"/>
              </a:spcAft>
              <a:buSzPts val="1800"/>
              <a:buChar char="■"/>
            </a:pPr>
            <a:r>
              <a:rPr lang="en" sz="1800" b="0"/>
              <a:t>Chinese apple with 99.73% confidence</a:t>
            </a:r>
            <a:endParaRPr sz="1800" b="0"/>
          </a:p>
          <a:p>
            <a:pPr marL="914400" lvl="1" indent="-342900" algn="l" rtl="0">
              <a:spcBef>
                <a:spcPts val="0"/>
              </a:spcBef>
              <a:spcAft>
                <a:spcPts val="0"/>
              </a:spcAft>
              <a:buSzPts val="1800"/>
              <a:buChar char="○"/>
            </a:pPr>
            <a:r>
              <a:rPr lang="en" sz="1800" b="0"/>
              <a:t>Major Influences</a:t>
            </a:r>
            <a:endParaRPr sz="1800" b="0"/>
          </a:p>
          <a:p>
            <a:pPr marL="1371600" lvl="2" indent="-342900" algn="l" rtl="0">
              <a:spcBef>
                <a:spcPts val="0"/>
              </a:spcBef>
              <a:spcAft>
                <a:spcPts val="0"/>
              </a:spcAft>
              <a:buSzPts val="1800"/>
              <a:buChar char="■"/>
            </a:pPr>
            <a:r>
              <a:rPr lang="en" sz="1800" b="0"/>
              <a:t>Leaf shape, shadows</a:t>
            </a:r>
            <a:endParaRPr sz="1800" b="0"/>
          </a:p>
          <a:p>
            <a:pPr marL="0" lvl="0" indent="0" algn="l" rtl="0">
              <a:spcBef>
                <a:spcPts val="0"/>
              </a:spcBef>
              <a:spcAft>
                <a:spcPts val="0"/>
              </a:spcAft>
              <a:buNone/>
            </a:pPr>
            <a:endParaRPr sz="1800" b="0"/>
          </a:p>
        </p:txBody>
      </p:sp>
      <p:pic>
        <p:nvPicPr>
          <p:cNvPr id="1141" name="Google Shape;1141;p46"/>
          <p:cNvPicPr preferRelativeResize="0"/>
          <p:nvPr/>
        </p:nvPicPr>
        <p:blipFill>
          <a:blip r:embed="rId3">
            <a:alphaModFix/>
          </a:blip>
          <a:stretch>
            <a:fillRect/>
          </a:stretch>
        </p:blipFill>
        <p:spPr>
          <a:xfrm>
            <a:off x="1433100" y="2517563"/>
            <a:ext cx="6277799" cy="222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a:t>
            </a:r>
            <a:endParaRPr/>
          </a:p>
        </p:txBody>
      </p:sp>
      <p:sp>
        <p:nvSpPr>
          <p:cNvPr id="1147" name="Google Shape;1147;p47"/>
          <p:cNvSpPr txBox="1">
            <a:spLocks noGrp="1"/>
          </p:cNvSpPr>
          <p:nvPr>
            <p:ph type="title"/>
          </p:nvPr>
        </p:nvSpPr>
        <p:spPr>
          <a:xfrm>
            <a:off x="457200" y="9736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Unstable loss metrics</a:t>
            </a:r>
            <a:endParaRPr sz="1800" b="0"/>
          </a:p>
          <a:p>
            <a:pPr marL="0" lvl="0" indent="0" algn="l" rtl="0">
              <a:spcBef>
                <a:spcPts val="0"/>
              </a:spcBef>
              <a:spcAft>
                <a:spcPts val="0"/>
              </a:spcAft>
              <a:buNone/>
            </a:pPr>
            <a:endParaRPr sz="1800" b="0"/>
          </a:p>
        </p:txBody>
      </p:sp>
      <p:pic>
        <p:nvPicPr>
          <p:cNvPr id="1148" name="Google Shape;1148;p47"/>
          <p:cNvPicPr preferRelativeResize="0"/>
          <p:nvPr/>
        </p:nvPicPr>
        <p:blipFill>
          <a:blip r:embed="rId3">
            <a:alphaModFix/>
          </a:blip>
          <a:stretch>
            <a:fillRect/>
          </a:stretch>
        </p:blipFill>
        <p:spPr>
          <a:xfrm>
            <a:off x="717963" y="2243975"/>
            <a:ext cx="3676650" cy="2533650"/>
          </a:xfrm>
          <a:prstGeom prst="rect">
            <a:avLst/>
          </a:prstGeom>
          <a:noFill/>
          <a:ln>
            <a:noFill/>
          </a:ln>
        </p:spPr>
      </p:pic>
      <p:pic>
        <p:nvPicPr>
          <p:cNvPr id="1149" name="Google Shape;1149;p47"/>
          <p:cNvPicPr preferRelativeResize="0"/>
          <p:nvPr/>
        </p:nvPicPr>
        <p:blipFill>
          <a:blip r:embed="rId4">
            <a:alphaModFix/>
          </a:blip>
          <a:stretch>
            <a:fillRect/>
          </a:stretch>
        </p:blipFill>
        <p:spPr>
          <a:xfrm>
            <a:off x="4749388" y="2243975"/>
            <a:ext cx="3676650" cy="2533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4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Augmentation</a:t>
            </a:r>
            <a:endParaRPr/>
          </a:p>
        </p:txBody>
      </p:sp>
      <p:sp>
        <p:nvSpPr>
          <p:cNvPr id="1155" name="Google Shape;1155;p48"/>
          <p:cNvSpPr txBox="1">
            <a:spLocks noGrp="1"/>
          </p:cNvSpPr>
          <p:nvPr>
            <p:ph type="title"/>
          </p:nvPr>
        </p:nvSpPr>
        <p:spPr>
          <a:xfrm>
            <a:off x="457200" y="1399950"/>
            <a:ext cx="4619400" cy="273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Class Imbalance</a:t>
            </a:r>
            <a:endParaRPr sz="1800"/>
          </a:p>
          <a:p>
            <a:pPr marL="457200" lvl="0" indent="-342900" algn="l" rtl="0">
              <a:spcBef>
                <a:spcPts val="0"/>
              </a:spcBef>
              <a:spcAft>
                <a:spcPts val="0"/>
              </a:spcAft>
              <a:buSzPts val="1800"/>
              <a:buChar char="●"/>
            </a:pPr>
            <a:r>
              <a:rPr lang="en" sz="1800"/>
              <a:t>Augment weed species by 5x</a:t>
            </a:r>
            <a:endParaRPr sz="1800"/>
          </a:p>
          <a:p>
            <a:pPr marL="914400" lvl="1" indent="-342900" algn="l" rtl="0">
              <a:spcBef>
                <a:spcPts val="0"/>
              </a:spcBef>
              <a:spcAft>
                <a:spcPts val="0"/>
              </a:spcAft>
              <a:buSzPts val="1800"/>
              <a:buChar char="○"/>
            </a:pPr>
            <a:r>
              <a:rPr lang="en" sz="1800" b="0"/>
              <a:t>1x raw data</a:t>
            </a:r>
            <a:endParaRPr sz="1800" b="0"/>
          </a:p>
          <a:p>
            <a:pPr marL="914400" lvl="1" indent="-342900" algn="l" rtl="0">
              <a:spcBef>
                <a:spcPts val="0"/>
              </a:spcBef>
              <a:spcAft>
                <a:spcPts val="0"/>
              </a:spcAft>
              <a:buSzPts val="1800"/>
              <a:buChar char="○"/>
            </a:pPr>
            <a:r>
              <a:rPr lang="en" sz="1800" b="0"/>
              <a:t>4x randomly transformed</a:t>
            </a:r>
            <a:endParaRPr sz="1800" b="0"/>
          </a:p>
          <a:p>
            <a:pPr marL="1371600" lvl="2" indent="-342900" algn="l" rtl="0">
              <a:spcBef>
                <a:spcPts val="0"/>
              </a:spcBef>
              <a:spcAft>
                <a:spcPts val="0"/>
              </a:spcAft>
              <a:buSzPts val="1800"/>
              <a:buChar char="■"/>
            </a:pPr>
            <a:r>
              <a:rPr lang="en" sz="1800" b="0"/>
              <a:t>Random flips</a:t>
            </a:r>
            <a:endParaRPr sz="1800" b="0"/>
          </a:p>
          <a:p>
            <a:pPr marL="1371600" lvl="2" indent="-342900" algn="l" rtl="0">
              <a:spcBef>
                <a:spcPts val="0"/>
              </a:spcBef>
              <a:spcAft>
                <a:spcPts val="0"/>
              </a:spcAft>
              <a:buSzPts val="1800"/>
              <a:buChar char="■"/>
            </a:pPr>
            <a:r>
              <a:rPr lang="en" sz="1800" b="0"/>
              <a:t>Random rotation</a:t>
            </a:r>
            <a:endParaRPr sz="1800" b="0"/>
          </a:p>
          <a:p>
            <a:pPr marL="457200" lvl="0" indent="-342900" algn="l" rtl="0">
              <a:spcBef>
                <a:spcPts val="0"/>
              </a:spcBef>
              <a:spcAft>
                <a:spcPts val="0"/>
              </a:spcAft>
              <a:buSzPts val="1800"/>
              <a:buChar char="●"/>
            </a:pPr>
            <a:r>
              <a:rPr lang="en" sz="1800"/>
              <a:t>4500 images / weed species</a:t>
            </a:r>
            <a:endParaRPr sz="1800"/>
          </a:p>
          <a:p>
            <a:pPr marL="457200" lvl="0" indent="-342900" algn="l" rtl="0">
              <a:spcBef>
                <a:spcPts val="0"/>
              </a:spcBef>
              <a:spcAft>
                <a:spcPts val="0"/>
              </a:spcAft>
              <a:buSzPts val="1800"/>
              <a:buChar char="●"/>
            </a:pPr>
            <a:r>
              <a:rPr lang="en" sz="1800"/>
              <a:t>7200 negative images</a:t>
            </a:r>
            <a:endParaRPr sz="1800"/>
          </a:p>
          <a:p>
            <a:pPr marL="457200" lvl="0" indent="-342900" algn="l" rtl="0">
              <a:spcBef>
                <a:spcPts val="0"/>
              </a:spcBef>
              <a:spcAft>
                <a:spcPts val="0"/>
              </a:spcAft>
              <a:buSzPts val="1800"/>
              <a:buChar char="●"/>
            </a:pPr>
            <a:r>
              <a:rPr lang="en" sz="1800"/>
              <a:t>Increase total from 14002 to 40874</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4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 - Aug</a:t>
            </a:r>
            <a:endParaRPr/>
          </a:p>
        </p:txBody>
      </p:sp>
      <p:sp>
        <p:nvSpPr>
          <p:cNvPr id="1161" name="Google Shape;1161;p49"/>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3 x (Conv - Conv - BNorm - Pool) blocks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144,489</a:t>
            </a:r>
            <a:endParaRPr>
              <a:latin typeface="Consolas"/>
              <a:ea typeface="Consolas"/>
              <a:cs typeface="Consolas"/>
              <a:sym typeface="Consolas"/>
            </a:endParaRPr>
          </a:p>
        </p:txBody>
      </p:sp>
      <p:pic>
        <p:nvPicPr>
          <p:cNvPr id="1162" name="Google Shape;1162;p49"/>
          <p:cNvPicPr preferRelativeResize="0"/>
          <p:nvPr/>
        </p:nvPicPr>
        <p:blipFill>
          <a:blip r:embed="rId3">
            <a:alphaModFix/>
          </a:blip>
          <a:stretch>
            <a:fillRect/>
          </a:stretch>
        </p:blipFill>
        <p:spPr>
          <a:xfrm>
            <a:off x="727775" y="1000388"/>
            <a:ext cx="7688454" cy="3142726"/>
          </a:xfrm>
          <a:prstGeom prst="rect">
            <a:avLst/>
          </a:prstGeom>
          <a:noFill/>
          <a:ln>
            <a:noFill/>
          </a:ln>
        </p:spPr>
      </p:pic>
      <p:sp>
        <p:nvSpPr>
          <p:cNvPr id="1163" name="Google Shape;1163;p49"/>
          <p:cNvSpPr txBox="1"/>
          <p:nvPr/>
        </p:nvSpPr>
        <p:spPr>
          <a:xfrm>
            <a:off x="3861600" y="4230400"/>
            <a:ext cx="48252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oboto"/>
                <a:ea typeface="Roboto"/>
                <a:cs typeface="Roboto"/>
                <a:sym typeface="Roboto"/>
              </a:rPr>
              <a:t>Training Data: </a:t>
            </a:r>
            <a:r>
              <a:rPr lang="en">
                <a:highlight>
                  <a:schemeClr val="accent1"/>
                </a:highlight>
                <a:latin typeface="Roboto"/>
                <a:ea typeface="Roboto"/>
                <a:cs typeface="Roboto"/>
                <a:sym typeface="Roboto"/>
              </a:rPr>
              <a:t>40874</a:t>
            </a:r>
            <a:endParaRPr>
              <a:highlight>
                <a:schemeClr val="accent1"/>
              </a:highlight>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Validation Data: </a:t>
            </a:r>
            <a:r>
              <a:rPr lang="en">
                <a:highlight>
                  <a:schemeClr val="accent1"/>
                </a:highlight>
                <a:latin typeface="Roboto"/>
                <a:ea typeface="Roboto"/>
                <a:cs typeface="Roboto"/>
                <a:sym typeface="Roboto"/>
              </a:rPr>
              <a:t>5095</a:t>
            </a:r>
            <a:endParaRPr>
              <a:highlight>
                <a:schemeClr val="accent1"/>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graphicFrame>
        <p:nvGraphicFramePr>
          <p:cNvPr id="1168" name="Google Shape;1168;p50"/>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97.94 %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85.00*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92.23 %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169" name="Google Shape;1169;p5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 - Aug</a:t>
            </a:r>
            <a:endParaRPr/>
          </a:p>
        </p:txBody>
      </p:sp>
      <p:pic>
        <p:nvPicPr>
          <p:cNvPr id="1170" name="Google Shape;1170;p50"/>
          <p:cNvPicPr preferRelativeResize="0"/>
          <p:nvPr/>
        </p:nvPicPr>
        <p:blipFill>
          <a:blip r:embed="rId3">
            <a:alphaModFix/>
          </a:blip>
          <a:stretch>
            <a:fillRect/>
          </a:stretch>
        </p:blipFill>
        <p:spPr>
          <a:xfrm>
            <a:off x="152400" y="935275"/>
            <a:ext cx="4673379" cy="4055826"/>
          </a:xfrm>
          <a:prstGeom prst="rect">
            <a:avLst/>
          </a:prstGeom>
          <a:noFill/>
          <a:ln>
            <a:noFill/>
          </a:ln>
        </p:spPr>
      </p:pic>
      <p:sp>
        <p:nvSpPr>
          <p:cNvPr id="1171" name="Google Shape;1171;p50"/>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
        <p:nvSpPr>
          <p:cNvPr id="1172" name="Google Shape;1172;p50"/>
          <p:cNvSpPr txBox="1"/>
          <p:nvPr/>
        </p:nvSpPr>
        <p:spPr>
          <a:xfrm>
            <a:off x="6293550" y="3847575"/>
            <a:ext cx="2325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Roboto"/>
                <a:ea typeface="Roboto"/>
                <a:cs typeface="Roboto"/>
                <a:sym typeface="Roboto"/>
              </a:rPr>
              <a:t>*augmented validation data</a:t>
            </a:r>
            <a:endParaRPr sz="1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 - Aug</a:t>
            </a:r>
            <a:endParaRPr/>
          </a:p>
        </p:txBody>
      </p:sp>
      <p:sp>
        <p:nvSpPr>
          <p:cNvPr id="1178" name="Google Shape;1178;p51"/>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Correct Prediction</a:t>
            </a:r>
            <a:endParaRPr sz="1800" b="0"/>
          </a:p>
          <a:p>
            <a:pPr marL="1371600" lvl="2" indent="-342900" algn="l" rtl="0">
              <a:spcBef>
                <a:spcPts val="0"/>
              </a:spcBef>
              <a:spcAft>
                <a:spcPts val="0"/>
              </a:spcAft>
              <a:buSzPts val="1800"/>
              <a:buChar char="■"/>
            </a:pPr>
            <a:r>
              <a:rPr lang="en" sz="1800" b="0"/>
              <a:t>Chinese apple with 97.04% confidence</a:t>
            </a:r>
            <a:endParaRPr sz="1800" b="0"/>
          </a:p>
          <a:p>
            <a:pPr marL="914400" lvl="1" indent="-342900" algn="l" rtl="0">
              <a:spcBef>
                <a:spcPts val="0"/>
              </a:spcBef>
              <a:spcAft>
                <a:spcPts val="0"/>
              </a:spcAft>
              <a:buSzPts val="1800"/>
              <a:buChar char="○"/>
            </a:pPr>
            <a:r>
              <a:rPr lang="en" sz="1800" b="0"/>
              <a:t>Major Influences</a:t>
            </a:r>
            <a:endParaRPr sz="1800" b="0"/>
          </a:p>
          <a:p>
            <a:pPr marL="1371600" lvl="2" indent="-342900" algn="l" rtl="0">
              <a:spcBef>
                <a:spcPts val="0"/>
              </a:spcBef>
              <a:spcAft>
                <a:spcPts val="0"/>
              </a:spcAft>
              <a:buSzPts val="1800"/>
              <a:buChar char="■"/>
            </a:pPr>
            <a:r>
              <a:rPr lang="en" sz="1800" b="0"/>
              <a:t>Leaf shape and texture</a:t>
            </a:r>
            <a:endParaRPr sz="1800" b="0"/>
          </a:p>
          <a:p>
            <a:pPr marL="0" lvl="0" indent="0" algn="l" rtl="0">
              <a:spcBef>
                <a:spcPts val="0"/>
              </a:spcBef>
              <a:spcAft>
                <a:spcPts val="0"/>
              </a:spcAft>
              <a:buNone/>
            </a:pPr>
            <a:endParaRPr sz="1800" b="0"/>
          </a:p>
        </p:txBody>
      </p:sp>
      <p:pic>
        <p:nvPicPr>
          <p:cNvPr id="1179" name="Google Shape;1179;p51"/>
          <p:cNvPicPr preferRelativeResize="0"/>
          <p:nvPr/>
        </p:nvPicPr>
        <p:blipFill>
          <a:blip r:embed="rId3">
            <a:alphaModFix/>
          </a:blip>
          <a:stretch>
            <a:fillRect/>
          </a:stretch>
        </p:blipFill>
        <p:spPr>
          <a:xfrm>
            <a:off x="1433100" y="2517535"/>
            <a:ext cx="6277799" cy="22265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grpSp>
        <p:nvGrpSpPr>
          <p:cNvPr id="350" name="Google Shape;350;p16"/>
          <p:cNvGrpSpPr/>
          <p:nvPr/>
        </p:nvGrpSpPr>
        <p:grpSpPr>
          <a:xfrm>
            <a:off x="5743674" y="1692888"/>
            <a:ext cx="2943318" cy="3039142"/>
            <a:chOff x="5449625" y="1389325"/>
            <a:chExt cx="3237261" cy="3342655"/>
          </a:xfrm>
        </p:grpSpPr>
        <p:sp>
          <p:nvSpPr>
            <p:cNvPr id="351" name="Google Shape;351;p1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6"/>
          <p:cNvGrpSpPr/>
          <p:nvPr/>
        </p:nvGrpSpPr>
        <p:grpSpPr>
          <a:xfrm>
            <a:off x="210375" y="1191038"/>
            <a:ext cx="3643375" cy="781313"/>
            <a:chOff x="210375" y="1191038"/>
            <a:chExt cx="3643375" cy="781313"/>
          </a:xfrm>
        </p:grpSpPr>
        <p:sp>
          <p:nvSpPr>
            <p:cNvPr id="392" name="Google Shape;392;p1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393" name="Google Shape;393;p16"/>
            <p:cNvSpPr txBox="1"/>
            <p:nvPr/>
          </p:nvSpPr>
          <p:spPr>
            <a:xfrm>
              <a:off x="210375" y="1287263"/>
              <a:ext cx="3260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Reduces Chances of Human Error</a:t>
              </a:r>
              <a:endParaRPr sz="1800" b="1">
                <a:solidFill>
                  <a:srgbClr val="000000"/>
                </a:solidFill>
                <a:latin typeface="Fira Sans Extra Condensed"/>
                <a:ea typeface="Fira Sans Extra Condensed"/>
                <a:cs typeface="Fira Sans Extra Condensed"/>
                <a:sym typeface="Fira Sans Extra Condensed"/>
              </a:endParaRPr>
            </a:p>
          </p:txBody>
        </p:sp>
        <p:sp>
          <p:nvSpPr>
            <p:cNvPr id="394" name="Google Shape;394;p16"/>
            <p:cNvSpPr txBox="1"/>
            <p:nvPr/>
          </p:nvSpPr>
          <p:spPr>
            <a:xfrm>
              <a:off x="468375" y="1640550"/>
              <a:ext cx="2744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grpSp>
      <p:grpSp>
        <p:nvGrpSpPr>
          <p:cNvPr id="395" name="Google Shape;395;p16"/>
          <p:cNvGrpSpPr/>
          <p:nvPr/>
        </p:nvGrpSpPr>
        <p:grpSpPr>
          <a:xfrm>
            <a:off x="210375" y="2156825"/>
            <a:ext cx="3643375" cy="604500"/>
            <a:chOff x="210375" y="2156825"/>
            <a:chExt cx="3643375" cy="604500"/>
          </a:xfrm>
        </p:grpSpPr>
        <p:sp>
          <p:nvSpPr>
            <p:cNvPr id="396" name="Google Shape;396;p1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397" name="Google Shape;397;p16"/>
            <p:cNvSpPr txBox="1"/>
            <p:nvPr/>
          </p:nvSpPr>
          <p:spPr>
            <a:xfrm>
              <a:off x="210375" y="2293175"/>
              <a:ext cx="2986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Reduce Human Labour</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98" name="Google Shape;398;p16"/>
          <p:cNvGrpSpPr/>
          <p:nvPr/>
        </p:nvGrpSpPr>
        <p:grpSpPr>
          <a:xfrm>
            <a:off x="210375" y="3122613"/>
            <a:ext cx="3643375" cy="604500"/>
            <a:chOff x="210375" y="3122613"/>
            <a:chExt cx="3643375" cy="604500"/>
          </a:xfrm>
        </p:grpSpPr>
        <p:sp>
          <p:nvSpPr>
            <p:cNvPr id="399" name="Google Shape;399;p16"/>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400" name="Google Shape;400;p16"/>
            <p:cNvSpPr txBox="1"/>
            <p:nvPr/>
          </p:nvSpPr>
          <p:spPr>
            <a:xfrm>
              <a:off x="210375" y="3258975"/>
              <a:ext cx="27456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Prevent Possible Infestation of Weeds</a:t>
              </a:r>
              <a:endParaRPr sz="1800" b="1">
                <a:solidFill>
                  <a:srgbClr val="000000"/>
                </a:solidFill>
                <a:latin typeface="Fira Sans Extra Condensed"/>
                <a:ea typeface="Fira Sans Extra Condensed"/>
                <a:cs typeface="Fira Sans Extra Condensed"/>
                <a:sym typeface="Fira Sans Extra Condensed"/>
              </a:endParaRPr>
            </a:p>
          </p:txBody>
        </p:sp>
      </p:grpSp>
      <p:sp>
        <p:nvSpPr>
          <p:cNvPr id="401" name="Google Shape;401;p16"/>
          <p:cNvSpPr txBox="1"/>
          <p:nvPr/>
        </p:nvSpPr>
        <p:spPr>
          <a:xfrm>
            <a:off x="51816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Why Deepweed?</a:t>
            </a:r>
            <a:endParaRPr sz="2100" b="1">
              <a:solidFill>
                <a:srgbClr val="000000"/>
              </a:solidFill>
              <a:latin typeface="Fira Sans Extra Condensed"/>
              <a:ea typeface="Fira Sans Extra Condensed"/>
              <a:cs typeface="Fira Sans Extra Condensed"/>
              <a:sym typeface="Fira Sans Extra Condensed"/>
            </a:endParaRPr>
          </a:p>
        </p:txBody>
      </p:sp>
      <p:sp>
        <p:nvSpPr>
          <p:cNvPr id="402" name="Google Shape;402;p1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16"/>
          <p:cNvCxnSpPr>
            <a:stCxn id="402" idx="2"/>
            <a:endCxn id="392" idx="6"/>
          </p:cNvCxnSpPr>
          <p:nvPr/>
        </p:nvCxnSpPr>
        <p:spPr>
          <a:xfrm rot="10800000">
            <a:off x="3853850" y="1493375"/>
            <a:ext cx="3052800" cy="965700"/>
          </a:xfrm>
          <a:prstGeom prst="straightConnector1">
            <a:avLst/>
          </a:prstGeom>
          <a:noFill/>
          <a:ln w="9525" cap="flat" cmpd="sng">
            <a:solidFill>
              <a:schemeClr val="lt2"/>
            </a:solidFill>
            <a:prstDash val="solid"/>
            <a:round/>
            <a:headEnd type="none" w="med" len="med"/>
            <a:tailEnd type="none" w="med" len="med"/>
          </a:ln>
        </p:spPr>
      </p:cxnSp>
      <p:cxnSp>
        <p:nvCxnSpPr>
          <p:cNvPr id="404" name="Google Shape;404;p16"/>
          <p:cNvCxnSpPr>
            <a:stCxn id="402" idx="2"/>
            <a:endCxn id="396" idx="6"/>
          </p:cNvCxnSpPr>
          <p:nvPr/>
        </p:nvCxnSpPr>
        <p:spPr>
          <a:xfrm rot="10800000">
            <a:off x="3853850" y="2459075"/>
            <a:ext cx="3052800" cy="0"/>
          </a:xfrm>
          <a:prstGeom prst="straightConnector1">
            <a:avLst/>
          </a:prstGeom>
          <a:noFill/>
          <a:ln w="9525" cap="flat" cmpd="sng">
            <a:solidFill>
              <a:schemeClr val="lt2"/>
            </a:solidFill>
            <a:prstDash val="solid"/>
            <a:round/>
            <a:headEnd type="none" w="med" len="med"/>
            <a:tailEnd type="none" w="med" len="med"/>
          </a:ln>
        </p:spPr>
      </p:cxnSp>
      <p:cxnSp>
        <p:nvCxnSpPr>
          <p:cNvPr id="405" name="Google Shape;405;p16"/>
          <p:cNvCxnSpPr>
            <a:stCxn id="402" idx="2"/>
            <a:endCxn id="399" idx="6"/>
          </p:cNvCxnSpPr>
          <p:nvPr/>
        </p:nvCxnSpPr>
        <p:spPr>
          <a:xfrm flipH="1">
            <a:off x="3853850" y="2459075"/>
            <a:ext cx="3052800" cy="965700"/>
          </a:xfrm>
          <a:prstGeom prst="straightConnector1">
            <a:avLst/>
          </a:prstGeom>
          <a:noFill/>
          <a:ln w="9525" cap="flat" cmpd="sng">
            <a:solidFill>
              <a:schemeClr val="lt2"/>
            </a:solidFill>
            <a:prstDash val="solid"/>
            <a:round/>
            <a:headEnd type="none" w="med" len="med"/>
            <a:tailEnd type="none" w="med" len="med"/>
          </a:ln>
        </p:spPr>
      </p:cxnSp>
      <p:sp>
        <p:nvSpPr>
          <p:cNvPr id="406" name="Google Shape;406;p16"/>
          <p:cNvSpPr txBox="1"/>
          <p:nvPr/>
        </p:nvSpPr>
        <p:spPr>
          <a:xfrm>
            <a:off x="8599600" y="411475"/>
            <a:ext cx="35715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5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- 2 - Con - BNorm - Aug</a:t>
            </a:r>
            <a:endParaRPr/>
          </a:p>
        </p:txBody>
      </p:sp>
      <p:sp>
        <p:nvSpPr>
          <p:cNvPr id="1185" name="Google Shape;1185;p52"/>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Good at classifying species</a:t>
            </a:r>
            <a:endParaRPr sz="1800" b="0"/>
          </a:p>
          <a:p>
            <a:pPr marL="914400" lvl="1" indent="-342900" algn="l" rtl="0">
              <a:spcBef>
                <a:spcPts val="0"/>
              </a:spcBef>
              <a:spcAft>
                <a:spcPts val="0"/>
              </a:spcAft>
              <a:buSzPts val="1800"/>
              <a:buChar char="○"/>
            </a:pPr>
            <a:r>
              <a:rPr lang="en" sz="1800" b="0"/>
              <a:t>Fails at detecting negatives</a:t>
            </a:r>
            <a:endParaRPr sz="1800" b="0"/>
          </a:p>
          <a:p>
            <a:pPr marL="914400" lvl="1" indent="-342900" algn="l" rtl="0">
              <a:spcBef>
                <a:spcPts val="0"/>
              </a:spcBef>
              <a:spcAft>
                <a:spcPts val="0"/>
              </a:spcAft>
              <a:buSzPts val="1800"/>
              <a:buChar char="○"/>
            </a:pPr>
            <a:r>
              <a:rPr lang="en" sz="1800" b="0"/>
              <a:t>Heavy oscillation</a:t>
            </a:r>
            <a:endParaRPr sz="1800" b="0"/>
          </a:p>
        </p:txBody>
      </p:sp>
      <p:pic>
        <p:nvPicPr>
          <p:cNvPr id="1186" name="Google Shape;1186;p52"/>
          <p:cNvPicPr preferRelativeResize="0"/>
          <p:nvPr/>
        </p:nvPicPr>
        <p:blipFill>
          <a:blip r:embed="rId3">
            <a:alphaModFix/>
          </a:blip>
          <a:stretch>
            <a:fillRect/>
          </a:stretch>
        </p:blipFill>
        <p:spPr>
          <a:xfrm>
            <a:off x="1167175" y="2439725"/>
            <a:ext cx="2917174" cy="2304399"/>
          </a:xfrm>
          <a:prstGeom prst="rect">
            <a:avLst/>
          </a:prstGeom>
          <a:noFill/>
          <a:ln>
            <a:noFill/>
          </a:ln>
        </p:spPr>
      </p:pic>
      <p:pic>
        <p:nvPicPr>
          <p:cNvPr id="1187" name="Google Shape;1187;p52"/>
          <p:cNvPicPr preferRelativeResize="0"/>
          <p:nvPr/>
        </p:nvPicPr>
        <p:blipFill>
          <a:blip r:embed="rId4">
            <a:alphaModFix/>
          </a:blip>
          <a:stretch>
            <a:fillRect/>
          </a:stretch>
        </p:blipFill>
        <p:spPr>
          <a:xfrm>
            <a:off x="5056888" y="2439724"/>
            <a:ext cx="2917174" cy="230440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5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- 5 - Aug</a:t>
            </a:r>
            <a:endParaRPr/>
          </a:p>
        </p:txBody>
      </p:sp>
      <p:sp>
        <p:nvSpPr>
          <p:cNvPr id="1193" name="Google Shape;1193;p53"/>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5 x (Conv - Conv - BNorm - Pool) blocks</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339,529</a:t>
            </a:r>
            <a:endParaRPr>
              <a:latin typeface="Consolas"/>
              <a:ea typeface="Consolas"/>
              <a:cs typeface="Consolas"/>
              <a:sym typeface="Consolas"/>
            </a:endParaRPr>
          </a:p>
        </p:txBody>
      </p:sp>
      <p:pic>
        <p:nvPicPr>
          <p:cNvPr id="1194" name="Google Shape;1194;p53"/>
          <p:cNvPicPr preferRelativeResize="0"/>
          <p:nvPr/>
        </p:nvPicPr>
        <p:blipFill>
          <a:blip r:embed="rId3">
            <a:alphaModFix/>
          </a:blip>
          <a:stretch>
            <a:fillRect/>
          </a:stretch>
        </p:blipFill>
        <p:spPr>
          <a:xfrm>
            <a:off x="152400" y="1443113"/>
            <a:ext cx="8839204" cy="2257277"/>
          </a:xfrm>
          <a:prstGeom prst="rect">
            <a:avLst/>
          </a:prstGeom>
          <a:noFill/>
          <a:ln>
            <a:noFill/>
          </a:ln>
        </p:spPr>
      </p:pic>
      <p:sp>
        <p:nvSpPr>
          <p:cNvPr id="1195" name="Google Shape;1195;p53"/>
          <p:cNvSpPr txBox="1"/>
          <p:nvPr/>
        </p:nvSpPr>
        <p:spPr>
          <a:xfrm>
            <a:off x="3861600" y="4230400"/>
            <a:ext cx="48252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oboto"/>
                <a:ea typeface="Roboto"/>
                <a:cs typeface="Roboto"/>
                <a:sym typeface="Roboto"/>
              </a:rPr>
              <a:t>Training Data: </a:t>
            </a:r>
            <a:r>
              <a:rPr lang="en">
                <a:highlight>
                  <a:schemeClr val="accent1"/>
                </a:highlight>
                <a:latin typeface="Roboto"/>
                <a:ea typeface="Roboto"/>
                <a:cs typeface="Roboto"/>
                <a:sym typeface="Roboto"/>
              </a:rPr>
              <a:t>40874</a:t>
            </a:r>
            <a:endParaRPr>
              <a:highlight>
                <a:schemeClr val="accent1"/>
              </a:highlight>
              <a:latin typeface="Roboto"/>
              <a:ea typeface="Roboto"/>
              <a:cs typeface="Roboto"/>
              <a:sym typeface="Roboto"/>
            </a:endParaRPr>
          </a:p>
          <a:p>
            <a:pPr marL="0" lvl="0" indent="0" algn="r" rtl="0">
              <a:spcBef>
                <a:spcPts val="0"/>
              </a:spcBef>
              <a:spcAft>
                <a:spcPts val="0"/>
              </a:spcAft>
              <a:buNone/>
            </a:pPr>
            <a:r>
              <a:rPr lang="en">
                <a:latin typeface="Roboto"/>
                <a:ea typeface="Roboto"/>
                <a:cs typeface="Roboto"/>
                <a:sym typeface="Roboto"/>
              </a:rPr>
              <a:t>Validation Data: </a:t>
            </a:r>
            <a:r>
              <a:rPr lang="en">
                <a:highlight>
                  <a:schemeClr val="accent1"/>
                </a:highlight>
                <a:latin typeface="Roboto"/>
                <a:ea typeface="Roboto"/>
                <a:cs typeface="Roboto"/>
                <a:sym typeface="Roboto"/>
              </a:rPr>
              <a:t>5095</a:t>
            </a:r>
            <a:endParaRPr>
              <a:highlight>
                <a:schemeClr val="accent1"/>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aphicFrame>
        <p:nvGraphicFramePr>
          <p:cNvPr id="1200" name="Google Shape;1200;p54"/>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99.04 %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85.89*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93.66 %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201" name="Google Shape;1201;p5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- 5 - Aug</a:t>
            </a:r>
            <a:endParaRPr/>
          </a:p>
        </p:txBody>
      </p:sp>
      <p:pic>
        <p:nvPicPr>
          <p:cNvPr id="1202" name="Google Shape;1202;p54"/>
          <p:cNvPicPr preferRelativeResize="0"/>
          <p:nvPr/>
        </p:nvPicPr>
        <p:blipFill>
          <a:blip r:embed="rId3">
            <a:alphaModFix/>
          </a:blip>
          <a:stretch>
            <a:fillRect/>
          </a:stretch>
        </p:blipFill>
        <p:spPr>
          <a:xfrm>
            <a:off x="152400" y="935275"/>
            <a:ext cx="4673379" cy="4055826"/>
          </a:xfrm>
          <a:prstGeom prst="rect">
            <a:avLst/>
          </a:prstGeom>
          <a:noFill/>
          <a:ln>
            <a:noFill/>
          </a:ln>
        </p:spPr>
      </p:pic>
      <p:sp>
        <p:nvSpPr>
          <p:cNvPr id="1203" name="Google Shape;1203;p54"/>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
        <p:nvSpPr>
          <p:cNvPr id="1204" name="Google Shape;1204;p54"/>
          <p:cNvSpPr txBox="1"/>
          <p:nvPr/>
        </p:nvSpPr>
        <p:spPr>
          <a:xfrm>
            <a:off x="6293550" y="3847575"/>
            <a:ext cx="2325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Roboto"/>
                <a:ea typeface="Roboto"/>
                <a:cs typeface="Roboto"/>
                <a:sym typeface="Roboto"/>
              </a:rPr>
              <a:t>*augmented validation data</a:t>
            </a:r>
            <a:endParaRPr sz="10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5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- 5 - Aug</a:t>
            </a:r>
            <a:endParaRPr/>
          </a:p>
        </p:txBody>
      </p:sp>
      <p:sp>
        <p:nvSpPr>
          <p:cNvPr id="1210" name="Google Shape;1210;p55"/>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Correct Prediction</a:t>
            </a:r>
            <a:endParaRPr sz="1800" b="0"/>
          </a:p>
          <a:p>
            <a:pPr marL="1371600" lvl="2" indent="-342900" algn="l" rtl="0">
              <a:spcBef>
                <a:spcPts val="0"/>
              </a:spcBef>
              <a:spcAft>
                <a:spcPts val="0"/>
              </a:spcAft>
              <a:buSzPts val="1800"/>
              <a:buChar char="■"/>
            </a:pPr>
            <a:r>
              <a:rPr lang="en" sz="1800" b="0"/>
              <a:t>Chinese apple with 99.66% confidence</a:t>
            </a:r>
            <a:endParaRPr sz="1800" b="0"/>
          </a:p>
          <a:p>
            <a:pPr marL="914400" lvl="1" indent="-342900" algn="l" rtl="0">
              <a:spcBef>
                <a:spcPts val="0"/>
              </a:spcBef>
              <a:spcAft>
                <a:spcPts val="0"/>
              </a:spcAft>
              <a:buSzPts val="1800"/>
              <a:buChar char="○"/>
            </a:pPr>
            <a:r>
              <a:rPr lang="en" sz="1800" b="0"/>
              <a:t>Major Influences</a:t>
            </a:r>
            <a:endParaRPr sz="1800" b="0"/>
          </a:p>
          <a:p>
            <a:pPr marL="1371600" lvl="2" indent="-342900" algn="l" rtl="0">
              <a:spcBef>
                <a:spcPts val="0"/>
              </a:spcBef>
              <a:spcAft>
                <a:spcPts val="0"/>
              </a:spcAft>
              <a:buSzPts val="1800"/>
              <a:buChar char="■"/>
            </a:pPr>
            <a:r>
              <a:rPr lang="en" sz="1800" b="0"/>
              <a:t>Leaf shape, color, texture, </a:t>
            </a:r>
            <a:r>
              <a:rPr lang="en" sz="1800" b="0">
                <a:highlight>
                  <a:schemeClr val="accent1"/>
                </a:highlight>
              </a:rPr>
              <a:t>cluster</a:t>
            </a:r>
            <a:endParaRPr sz="1800" b="0">
              <a:highlight>
                <a:schemeClr val="accent1"/>
              </a:highlight>
            </a:endParaRPr>
          </a:p>
          <a:p>
            <a:pPr marL="0" lvl="0" indent="0" algn="l" rtl="0">
              <a:spcBef>
                <a:spcPts val="0"/>
              </a:spcBef>
              <a:spcAft>
                <a:spcPts val="0"/>
              </a:spcAft>
              <a:buNone/>
            </a:pPr>
            <a:endParaRPr sz="1800" b="0"/>
          </a:p>
        </p:txBody>
      </p:sp>
      <p:pic>
        <p:nvPicPr>
          <p:cNvPr id="1211" name="Google Shape;1211;p55"/>
          <p:cNvPicPr preferRelativeResize="0"/>
          <p:nvPr/>
        </p:nvPicPr>
        <p:blipFill>
          <a:blip r:embed="rId3">
            <a:alphaModFix/>
          </a:blip>
          <a:stretch>
            <a:fillRect/>
          </a:stretch>
        </p:blipFill>
        <p:spPr>
          <a:xfrm>
            <a:off x="1433100" y="2517535"/>
            <a:ext cx="6277799" cy="22265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5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CNN - 5 - Aug</a:t>
            </a:r>
            <a:endParaRPr/>
          </a:p>
        </p:txBody>
      </p:sp>
      <p:sp>
        <p:nvSpPr>
          <p:cNvPr id="1217" name="Google Shape;1217;p56"/>
          <p:cNvSpPr txBox="1">
            <a:spLocks noGrp="1"/>
          </p:cNvSpPr>
          <p:nvPr>
            <p:ph type="title"/>
          </p:nvPr>
        </p:nvSpPr>
        <p:spPr>
          <a:xfrm>
            <a:off x="457200" y="940125"/>
            <a:ext cx="72537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Observations</a:t>
            </a:r>
            <a:endParaRPr sz="1800"/>
          </a:p>
          <a:p>
            <a:pPr marL="914400" lvl="1" indent="-342900" algn="l" rtl="0">
              <a:spcBef>
                <a:spcPts val="0"/>
              </a:spcBef>
              <a:spcAft>
                <a:spcPts val="0"/>
              </a:spcAft>
              <a:buSzPts val="1800"/>
              <a:buChar char="○"/>
            </a:pPr>
            <a:r>
              <a:rPr lang="en" sz="1800" b="0"/>
              <a:t>Excellent at classifying species</a:t>
            </a:r>
            <a:endParaRPr sz="1800" b="0"/>
          </a:p>
          <a:p>
            <a:pPr marL="914400" lvl="1" indent="-342900" algn="l" rtl="0">
              <a:spcBef>
                <a:spcPts val="0"/>
              </a:spcBef>
              <a:spcAft>
                <a:spcPts val="0"/>
              </a:spcAft>
              <a:buSzPts val="1800"/>
              <a:buChar char="○"/>
            </a:pPr>
            <a:r>
              <a:rPr lang="en" sz="1800" b="0"/>
              <a:t>But </a:t>
            </a:r>
            <a:r>
              <a:rPr lang="en" sz="1800" b="0" u="sng"/>
              <a:t>unable to detect negatives </a:t>
            </a:r>
            <a:r>
              <a:rPr lang="en" sz="1800" b="0"/>
              <a:t>accurately</a:t>
            </a:r>
            <a:endParaRPr sz="1800" b="0"/>
          </a:p>
          <a:p>
            <a:pPr marL="914400" lvl="1" indent="-342900" algn="l" rtl="0">
              <a:spcBef>
                <a:spcPts val="0"/>
              </a:spcBef>
              <a:spcAft>
                <a:spcPts val="0"/>
              </a:spcAft>
              <a:buSzPts val="1800"/>
              <a:buChar char="○"/>
            </a:pPr>
            <a:r>
              <a:rPr lang="en" sz="1800" b="0"/>
              <a:t>Reduced oscillations</a:t>
            </a:r>
            <a:endParaRPr sz="1800" b="0"/>
          </a:p>
          <a:p>
            <a:pPr marL="0" lvl="0" indent="0" algn="l" rtl="0">
              <a:spcBef>
                <a:spcPts val="0"/>
              </a:spcBef>
              <a:spcAft>
                <a:spcPts val="0"/>
              </a:spcAft>
              <a:buNone/>
            </a:pPr>
            <a:endParaRPr sz="1800" b="0"/>
          </a:p>
        </p:txBody>
      </p:sp>
      <p:pic>
        <p:nvPicPr>
          <p:cNvPr id="1218" name="Google Shape;1218;p56"/>
          <p:cNvPicPr preferRelativeResize="0"/>
          <p:nvPr/>
        </p:nvPicPr>
        <p:blipFill>
          <a:blip r:embed="rId3">
            <a:alphaModFix/>
          </a:blip>
          <a:stretch>
            <a:fillRect/>
          </a:stretch>
        </p:blipFill>
        <p:spPr>
          <a:xfrm>
            <a:off x="1339413" y="2518175"/>
            <a:ext cx="2881525" cy="2225950"/>
          </a:xfrm>
          <a:prstGeom prst="rect">
            <a:avLst/>
          </a:prstGeom>
          <a:noFill/>
          <a:ln>
            <a:noFill/>
          </a:ln>
        </p:spPr>
      </p:pic>
      <p:pic>
        <p:nvPicPr>
          <p:cNvPr id="1219" name="Google Shape;1219;p56"/>
          <p:cNvPicPr preferRelativeResize="0"/>
          <p:nvPr/>
        </p:nvPicPr>
        <p:blipFill>
          <a:blip r:embed="rId4">
            <a:alphaModFix/>
          </a:blip>
          <a:stretch>
            <a:fillRect/>
          </a:stretch>
        </p:blipFill>
        <p:spPr>
          <a:xfrm>
            <a:off x="4923050" y="2518180"/>
            <a:ext cx="2881525" cy="22259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Transfer Learning</a:t>
            </a:r>
            <a:endParaRPr/>
          </a:p>
        </p:txBody>
      </p:sp>
      <p:sp>
        <p:nvSpPr>
          <p:cNvPr id="1225" name="Google Shape;1225;p57"/>
          <p:cNvSpPr txBox="1"/>
          <p:nvPr/>
        </p:nvSpPr>
        <p:spPr>
          <a:xfrm>
            <a:off x="622800" y="952325"/>
            <a:ext cx="789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Transfer learning is a machine learning method where a model developed for a task is reused as the starting point for a model on a second task.</a:t>
            </a:r>
            <a:endParaRPr/>
          </a:p>
        </p:txBody>
      </p:sp>
      <p:pic>
        <p:nvPicPr>
          <p:cNvPr id="1226" name="Google Shape;1226;p57"/>
          <p:cNvPicPr preferRelativeResize="0"/>
          <p:nvPr/>
        </p:nvPicPr>
        <p:blipFill>
          <a:blip r:embed="rId3">
            <a:alphaModFix/>
          </a:blip>
          <a:stretch>
            <a:fillRect/>
          </a:stretch>
        </p:blipFill>
        <p:spPr>
          <a:xfrm>
            <a:off x="152400" y="1720325"/>
            <a:ext cx="2575735" cy="3270775"/>
          </a:xfrm>
          <a:prstGeom prst="rect">
            <a:avLst/>
          </a:prstGeom>
          <a:noFill/>
          <a:ln>
            <a:noFill/>
          </a:ln>
        </p:spPr>
      </p:pic>
      <p:pic>
        <p:nvPicPr>
          <p:cNvPr id="1227" name="Google Shape;1227;p57"/>
          <p:cNvPicPr preferRelativeResize="0"/>
          <p:nvPr/>
        </p:nvPicPr>
        <p:blipFill>
          <a:blip r:embed="rId4">
            <a:alphaModFix/>
          </a:blip>
          <a:stretch>
            <a:fillRect/>
          </a:stretch>
        </p:blipFill>
        <p:spPr>
          <a:xfrm>
            <a:off x="3558253" y="1795900"/>
            <a:ext cx="4428374" cy="1425375"/>
          </a:xfrm>
          <a:prstGeom prst="rect">
            <a:avLst/>
          </a:prstGeom>
          <a:noFill/>
          <a:ln>
            <a:noFill/>
          </a:ln>
        </p:spPr>
      </p:pic>
      <p:sp>
        <p:nvSpPr>
          <p:cNvPr id="1228" name="Google Shape;1228;p57"/>
          <p:cNvSpPr/>
          <p:nvPr/>
        </p:nvSpPr>
        <p:spPr>
          <a:xfrm>
            <a:off x="2998225" y="3617750"/>
            <a:ext cx="5787900" cy="980100"/>
          </a:xfrm>
          <a:prstGeom prst="wedgeRectCallout">
            <a:avLst>
              <a:gd name="adj1" fmla="val -59425"/>
              <a:gd name="adj2" fmla="val -51360"/>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Trained on a big image dataset so that you do not need to re-teach the model useful features! Start from where I ended!</a:t>
            </a:r>
            <a:endParaRPr/>
          </a:p>
        </p:txBody>
      </p:sp>
      <p:sp>
        <p:nvSpPr>
          <p:cNvPr id="1229" name="Google Shape;1229;p57"/>
          <p:cNvSpPr txBox="1"/>
          <p:nvPr/>
        </p:nvSpPr>
        <p:spPr>
          <a:xfrm>
            <a:off x="437175" y="4639950"/>
            <a:ext cx="14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AI Professional</a:t>
            </a:r>
            <a:endParaRPr>
              <a:latin typeface="Roboto"/>
              <a:ea typeface="Roboto"/>
              <a:cs typeface="Roboto"/>
              <a:sym typeface="Roboto"/>
            </a:endParaRPr>
          </a:p>
        </p:txBody>
      </p:sp>
      <p:pic>
        <p:nvPicPr>
          <p:cNvPr id="1230" name="Google Shape;1230;p57"/>
          <p:cNvPicPr preferRelativeResize="0"/>
          <p:nvPr/>
        </p:nvPicPr>
        <p:blipFill>
          <a:blip r:embed="rId5">
            <a:alphaModFix/>
          </a:blip>
          <a:stretch>
            <a:fillRect/>
          </a:stretch>
        </p:blipFill>
        <p:spPr>
          <a:xfrm>
            <a:off x="2312828" y="2214799"/>
            <a:ext cx="1245425" cy="332775"/>
          </a:xfrm>
          <a:prstGeom prst="rect">
            <a:avLst/>
          </a:prstGeom>
          <a:noFill/>
          <a:ln>
            <a:noFill/>
          </a:ln>
        </p:spPr>
      </p:pic>
      <p:sp>
        <p:nvSpPr>
          <p:cNvPr id="1231" name="Google Shape;1231;p57"/>
          <p:cNvSpPr/>
          <p:nvPr/>
        </p:nvSpPr>
        <p:spPr>
          <a:xfrm>
            <a:off x="8037775" y="1706638"/>
            <a:ext cx="684300" cy="134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Custom Weed Predictor</a:t>
            </a:r>
            <a:endParaRPr sz="9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5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Initial Model - Transfer Learning only</a:t>
            </a:r>
            <a:endParaRPr/>
          </a:p>
        </p:txBody>
      </p:sp>
      <p:pic>
        <p:nvPicPr>
          <p:cNvPr id="1237" name="Google Shape;1237;p58"/>
          <p:cNvPicPr preferRelativeResize="0"/>
          <p:nvPr/>
        </p:nvPicPr>
        <p:blipFill>
          <a:blip r:embed="rId3">
            <a:alphaModFix/>
          </a:blip>
          <a:stretch>
            <a:fillRect/>
          </a:stretch>
        </p:blipFill>
        <p:spPr>
          <a:xfrm>
            <a:off x="901325" y="2836825"/>
            <a:ext cx="2999250" cy="2306675"/>
          </a:xfrm>
          <a:prstGeom prst="rect">
            <a:avLst/>
          </a:prstGeom>
          <a:noFill/>
          <a:ln>
            <a:noFill/>
          </a:ln>
        </p:spPr>
      </p:pic>
      <p:graphicFrame>
        <p:nvGraphicFramePr>
          <p:cNvPr id="1238" name="Google Shape;1238;p58"/>
          <p:cNvGraphicFramePr/>
          <p:nvPr/>
        </p:nvGraphicFramePr>
        <p:xfrm>
          <a:off x="766325" y="943100"/>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309425">
                <a:tc gridSpan="2">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ResNet50 (default)</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290550">
                <a:tc>
                  <a:txBody>
                    <a:bodyPr/>
                    <a:lstStyle/>
                    <a:p>
                      <a:pPr marL="0" lvl="0" indent="0" algn="ctr" rtl="0">
                        <a:spcBef>
                          <a:spcPts val="0"/>
                        </a:spcBef>
                        <a:spcAft>
                          <a:spcPts val="0"/>
                        </a:spcAft>
                        <a:buClr>
                          <a:schemeClr val="dk1"/>
                        </a:buClr>
                        <a:buSzPts val="1100"/>
                        <a:buFont typeface="Arial"/>
                        <a:buNone/>
                      </a:pPr>
                      <a:r>
                        <a:rPr lang="en" sz="1100" b="1">
                          <a:solidFill>
                            <a:schemeClr val="lt1"/>
                          </a:solidFill>
                          <a:latin typeface="Fira Sans Extra Condensed"/>
                          <a:ea typeface="Fira Sans Extra Condensed"/>
                          <a:cs typeface="Fira Sans Extra Condensed"/>
                          <a:sym typeface="Fira Sans Extra Condensed"/>
                        </a:rPr>
                        <a:t>Learning Rate</a:t>
                      </a:r>
                      <a:endParaRPr sz="1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a:solidFill>
                            <a:schemeClr val="dk1"/>
                          </a:solidFill>
                          <a:latin typeface="Roboto"/>
                          <a:ea typeface="Roboto"/>
                          <a:cs typeface="Roboto"/>
                          <a:sym typeface="Roboto"/>
                        </a:rPr>
                        <a:t>0.001 (default)</a:t>
                      </a:r>
                      <a:endParaRPr sz="7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90550">
                <a:tc>
                  <a:txBody>
                    <a:bodyPr/>
                    <a:lstStyle/>
                    <a:p>
                      <a:pPr marL="0" lvl="0" indent="0" algn="ctr" rtl="0">
                        <a:spcBef>
                          <a:spcPts val="0"/>
                        </a:spcBef>
                        <a:spcAft>
                          <a:spcPts val="0"/>
                        </a:spcAft>
                        <a:buNone/>
                      </a:pPr>
                      <a:r>
                        <a:rPr lang="en" sz="1100" b="1">
                          <a:solidFill>
                            <a:schemeClr val="lt1"/>
                          </a:solidFill>
                          <a:latin typeface="Fira Sans Extra Condensed"/>
                          <a:ea typeface="Fira Sans Extra Condensed"/>
                          <a:cs typeface="Fira Sans Extra Condensed"/>
                          <a:sym typeface="Fira Sans Extra Condensed"/>
                        </a:rPr>
                        <a:t>Optimisers</a:t>
                      </a:r>
                      <a:endParaRPr sz="1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700">
                          <a:solidFill>
                            <a:schemeClr val="dk1"/>
                          </a:solidFill>
                          <a:latin typeface="Roboto"/>
                          <a:ea typeface="Roboto"/>
                          <a:cs typeface="Roboto"/>
                          <a:sym typeface="Roboto"/>
                        </a:rPr>
                        <a:t>Adam</a:t>
                      </a:r>
                      <a:endParaRPr sz="7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90550">
                <a:tc>
                  <a:txBody>
                    <a:bodyPr/>
                    <a:lstStyle/>
                    <a:p>
                      <a:pPr marL="0" lvl="0" indent="0" algn="ctr" rtl="0">
                        <a:spcBef>
                          <a:spcPts val="0"/>
                        </a:spcBef>
                        <a:spcAft>
                          <a:spcPts val="0"/>
                        </a:spcAft>
                        <a:buNone/>
                      </a:pPr>
                      <a:r>
                        <a:rPr lang="en" sz="1100" b="1">
                          <a:solidFill>
                            <a:schemeClr val="lt1"/>
                          </a:solidFill>
                          <a:latin typeface="Fira Sans Extra Condensed"/>
                          <a:ea typeface="Fira Sans Extra Condensed"/>
                          <a:cs typeface="Fira Sans Extra Condensed"/>
                          <a:sym typeface="Fira Sans Extra Condensed"/>
                        </a:rPr>
                        <a:t>Loss function</a:t>
                      </a:r>
                      <a:endParaRPr sz="1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700">
                          <a:solidFill>
                            <a:schemeClr val="dk1"/>
                          </a:solidFill>
                          <a:latin typeface="Roboto"/>
                          <a:ea typeface="Roboto"/>
                          <a:cs typeface="Roboto"/>
                          <a:sym typeface="Roboto"/>
                        </a:rPr>
                        <a:t>Categorical Crossentropy</a:t>
                      </a:r>
                      <a:endParaRPr sz="7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90550">
                <a:tc>
                  <a:txBody>
                    <a:bodyPr/>
                    <a:lstStyle/>
                    <a:p>
                      <a:pPr marL="0" lvl="0" indent="0" algn="ctr" rtl="0">
                        <a:spcBef>
                          <a:spcPts val="0"/>
                        </a:spcBef>
                        <a:spcAft>
                          <a:spcPts val="0"/>
                        </a:spcAft>
                        <a:buNone/>
                      </a:pPr>
                      <a:r>
                        <a:rPr lang="en" sz="1100" b="1">
                          <a:solidFill>
                            <a:schemeClr val="lt1"/>
                          </a:solidFill>
                          <a:latin typeface="Fira Sans Extra Condensed"/>
                          <a:ea typeface="Fira Sans Extra Condensed"/>
                          <a:cs typeface="Fira Sans Extra Condensed"/>
                          <a:sym typeface="Fira Sans Extra Condensed"/>
                        </a:rPr>
                        <a:t>Metric</a:t>
                      </a:r>
                      <a:endParaRPr sz="1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dk1"/>
                          </a:solidFill>
                          <a:latin typeface="Roboto"/>
                          <a:ea typeface="Roboto"/>
                          <a:cs typeface="Roboto"/>
                          <a:sym typeface="Roboto"/>
                        </a:rPr>
                        <a:t>Categorical Accuracy</a:t>
                      </a:r>
                      <a:endParaRPr sz="7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pic>
        <p:nvPicPr>
          <p:cNvPr id="1239" name="Google Shape;1239;p58"/>
          <p:cNvPicPr preferRelativeResize="0"/>
          <p:nvPr/>
        </p:nvPicPr>
        <p:blipFill>
          <a:blip r:embed="rId4">
            <a:alphaModFix/>
          </a:blip>
          <a:stretch>
            <a:fillRect/>
          </a:stretch>
        </p:blipFill>
        <p:spPr>
          <a:xfrm>
            <a:off x="6541475" y="887550"/>
            <a:ext cx="2083550" cy="4036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5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Initial Model - Transfer Learning only</a:t>
            </a:r>
            <a:endParaRPr/>
          </a:p>
        </p:txBody>
      </p:sp>
      <p:graphicFrame>
        <p:nvGraphicFramePr>
          <p:cNvPr id="1245" name="Google Shape;1245;p59"/>
          <p:cNvGraphicFramePr/>
          <p:nvPr/>
        </p:nvGraphicFramePr>
        <p:xfrm>
          <a:off x="4793375" y="2160348"/>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49220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Validation Set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Train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84.15%</a:t>
                      </a:r>
                      <a:endParaRPr sz="10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Validation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76.02%</a:t>
                      </a:r>
                      <a:endParaRPr sz="10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Micro Recall</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492 TP / 837 (TP+FN)= </a:t>
                      </a:r>
                      <a:r>
                        <a:rPr lang="en" sz="1000" b="1" u="sng">
                          <a:solidFill>
                            <a:schemeClr val="dk1"/>
                          </a:solidFill>
                          <a:latin typeface="Roboto"/>
                          <a:ea typeface="Roboto"/>
                          <a:cs typeface="Roboto"/>
                          <a:sym typeface="Roboto"/>
                        </a:rPr>
                        <a:t>58.78%</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pic>
        <p:nvPicPr>
          <p:cNvPr id="1246" name="Google Shape;1246;p59"/>
          <p:cNvPicPr preferRelativeResize="0"/>
          <p:nvPr/>
        </p:nvPicPr>
        <p:blipFill>
          <a:blip r:embed="rId3">
            <a:alphaModFix/>
          </a:blip>
          <a:stretch>
            <a:fillRect/>
          </a:stretch>
        </p:blipFill>
        <p:spPr>
          <a:xfrm>
            <a:off x="152400" y="935275"/>
            <a:ext cx="4423874" cy="3854582"/>
          </a:xfrm>
          <a:prstGeom prst="rect">
            <a:avLst/>
          </a:prstGeom>
          <a:noFill/>
          <a:ln>
            <a:noFill/>
          </a:ln>
        </p:spPr>
      </p:pic>
      <p:pic>
        <p:nvPicPr>
          <p:cNvPr id="1247" name="Google Shape;1247;p59"/>
          <p:cNvPicPr preferRelativeResize="0"/>
          <p:nvPr/>
        </p:nvPicPr>
        <p:blipFill>
          <a:blip r:embed="rId4">
            <a:alphaModFix/>
          </a:blip>
          <a:stretch>
            <a:fillRect/>
          </a:stretch>
        </p:blipFill>
        <p:spPr>
          <a:xfrm>
            <a:off x="4934138" y="1386300"/>
            <a:ext cx="3991393" cy="170625"/>
          </a:xfrm>
          <a:prstGeom prst="rect">
            <a:avLst/>
          </a:prstGeom>
          <a:noFill/>
          <a:ln>
            <a:noFill/>
          </a:ln>
        </p:spPr>
      </p:pic>
      <p:sp>
        <p:nvSpPr>
          <p:cNvPr id="1248" name="Google Shape;1248;p59"/>
          <p:cNvSpPr txBox="1"/>
          <p:nvPr/>
        </p:nvSpPr>
        <p:spPr>
          <a:xfrm>
            <a:off x="6058575" y="4789850"/>
            <a:ext cx="31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Class 2 is Negative Class</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6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Initial Model - Transfer Learning only</a:t>
            </a:r>
            <a:endParaRPr/>
          </a:p>
        </p:txBody>
      </p:sp>
      <p:sp>
        <p:nvSpPr>
          <p:cNvPr id="1254" name="Google Shape;1254;p60"/>
          <p:cNvSpPr txBox="1"/>
          <p:nvPr/>
        </p:nvSpPr>
        <p:spPr>
          <a:xfrm>
            <a:off x="622075" y="1163575"/>
            <a:ext cx="7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255" name="Google Shape;1255;p60"/>
          <p:cNvSpPr/>
          <p:nvPr/>
        </p:nvSpPr>
        <p:spPr>
          <a:xfrm>
            <a:off x="1853275" y="13340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Issue</a:t>
            </a: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Recall is low after training -&gt; weeds are being missed by the model</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was not able to converge to a good value as the features of weeds are not as distinct from each other.</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Still have some room to train but risk overfitting --------&gt;</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1256" name="Google Shape;1256;p60"/>
          <p:cNvSpPr/>
          <p:nvPr/>
        </p:nvSpPr>
        <p:spPr>
          <a:xfrm>
            <a:off x="4622200" y="13340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What can we try?</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Increase complexity of model by introducing a hidden convolution layer</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257" name="Google Shape;1257;p60"/>
          <p:cNvPicPr preferRelativeResize="0"/>
          <p:nvPr/>
        </p:nvPicPr>
        <p:blipFill>
          <a:blip r:embed="rId3">
            <a:alphaModFix/>
          </a:blip>
          <a:stretch>
            <a:fillRect/>
          </a:stretch>
        </p:blipFill>
        <p:spPr>
          <a:xfrm>
            <a:off x="4938375" y="2605925"/>
            <a:ext cx="2036150" cy="1535200"/>
          </a:xfrm>
          <a:prstGeom prst="rect">
            <a:avLst/>
          </a:prstGeom>
          <a:noFill/>
          <a:ln>
            <a:noFill/>
          </a:ln>
        </p:spPr>
      </p:pic>
      <p:sp>
        <p:nvSpPr>
          <p:cNvPr id="1258" name="Google Shape;1258;p60"/>
          <p:cNvSpPr txBox="1"/>
          <p:nvPr/>
        </p:nvSpPr>
        <p:spPr>
          <a:xfrm>
            <a:off x="5548300" y="4141125"/>
            <a:ext cx="81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Loss Curve</a:t>
            </a:r>
            <a:endParaRPr sz="10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6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2nd Model - Transfer Learning + Small Convolution Layer</a:t>
            </a:r>
            <a:endParaRPr/>
          </a:p>
        </p:txBody>
      </p:sp>
      <p:pic>
        <p:nvPicPr>
          <p:cNvPr id="1264" name="Google Shape;1264;p61"/>
          <p:cNvPicPr preferRelativeResize="0"/>
          <p:nvPr/>
        </p:nvPicPr>
        <p:blipFill>
          <a:blip r:embed="rId3">
            <a:alphaModFix/>
          </a:blip>
          <a:stretch>
            <a:fillRect/>
          </a:stretch>
        </p:blipFill>
        <p:spPr>
          <a:xfrm>
            <a:off x="789750" y="1209663"/>
            <a:ext cx="3876675" cy="2724150"/>
          </a:xfrm>
          <a:prstGeom prst="rect">
            <a:avLst/>
          </a:prstGeom>
          <a:noFill/>
          <a:ln>
            <a:noFill/>
          </a:ln>
        </p:spPr>
      </p:pic>
      <p:pic>
        <p:nvPicPr>
          <p:cNvPr id="1265" name="Google Shape;1265;p61"/>
          <p:cNvPicPr preferRelativeResize="0"/>
          <p:nvPr/>
        </p:nvPicPr>
        <p:blipFill>
          <a:blip r:embed="rId4">
            <a:alphaModFix/>
          </a:blip>
          <a:stretch>
            <a:fillRect/>
          </a:stretch>
        </p:blipFill>
        <p:spPr>
          <a:xfrm>
            <a:off x="5611750" y="877700"/>
            <a:ext cx="2417053" cy="405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7"/>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Overview</a:t>
            </a:r>
            <a:endParaRPr sz="2100" b="1">
              <a:solidFill>
                <a:srgbClr val="000000"/>
              </a:solidFill>
              <a:latin typeface="Fira Sans Extra Condensed"/>
              <a:ea typeface="Fira Sans Extra Condensed"/>
              <a:cs typeface="Fira Sans Extra Condensed"/>
              <a:sym typeface="Fira Sans Extra Condensed"/>
            </a:endParaRPr>
          </a:p>
        </p:txBody>
      </p:sp>
      <p:grpSp>
        <p:nvGrpSpPr>
          <p:cNvPr id="413" name="Google Shape;413;p17"/>
          <p:cNvGrpSpPr/>
          <p:nvPr/>
        </p:nvGrpSpPr>
        <p:grpSpPr>
          <a:xfrm>
            <a:off x="851113" y="2915825"/>
            <a:ext cx="2133450" cy="1431550"/>
            <a:chOff x="851113" y="2915825"/>
            <a:chExt cx="2133450" cy="1431550"/>
          </a:xfrm>
        </p:grpSpPr>
        <p:sp>
          <p:nvSpPr>
            <p:cNvPr id="414" name="Google Shape;414;p17"/>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Preprocessing</a:t>
            </a:r>
            <a:endParaRPr/>
          </a:p>
        </p:txBody>
      </p:sp>
      <p:sp>
        <p:nvSpPr>
          <p:cNvPr id="464" name="Google Shape;464;p17"/>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1914525" y="2035300"/>
            <a:ext cx="2368203" cy="1603211"/>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SG"/>
          </a:p>
        </p:txBody>
      </p:sp>
      <p:grpSp>
        <p:nvGrpSpPr>
          <p:cNvPr id="469" name="Google Shape;469;p17"/>
          <p:cNvGrpSpPr/>
          <p:nvPr/>
        </p:nvGrpSpPr>
        <p:grpSpPr>
          <a:xfrm>
            <a:off x="3976088" y="1876138"/>
            <a:ext cx="4725888" cy="650100"/>
            <a:chOff x="3961063" y="1231575"/>
            <a:chExt cx="4725888" cy="650100"/>
          </a:xfrm>
        </p:grpSpPr>
        <p:sp>
          <p:nvSpPr>
            <p:cNvPr id="470" name="Google Shape;470;p17"/>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7"/>
          <p:cNvGrpSpPr/>
          <p:nvPr/>
        </p:nvGrpSpPr>
        <p:grpSpPr>
          <a:xfrm>
            <a:off x="4137305" y="2035288"/>
            <a:ext cx="4412143" cy="331813"/>
            <a:chOff x="4122280" y="1390725"/>
            <a:chExt cx="4412143" cy="331813"/>
          </a:xfrm>
        </p:grpSpPr>
        <p:sp>
          <p:nvSpPr>
            <p:cNvPr id="473" name="Google Shape;473;p17"/>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latin typeface="Roboto"/>
                  <a:ea typeface="Roboto"/>
                  <a:cs typeface="Roboto"/>
                  <a:sym typeface="Roboto"/>
                </a:rPr>
                <a:t>Identify important edges and boundaries of different weeds</a:t>
              </a:r>
              <a:endParaRPr sz="1100">
                <a:latin typeface="Roboto"/>
                <a:ea typeface="Roboto"/>
                <a:cs typeface="Roboto"/>
                <a:sym typeface="Roboto"/>
              </a:endParaRPr>
            </a:p>
          </p:txBody>
        </p:sp>
        <p:sp>
          <p:nvSpPr>
            <p:cNvPr id="474" name="Google Shape;474;p17"/>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Edge Detection</a:t>
              </a:r>
              <a:endParaRPr sz="1800" b="1">
                <a:solidFill>
                  <a:schemeClr val="lt1"/>
                </a:solidFill>
                <a:latin typeface="Fira Sans Extra Condensed"/>
                <a:ea typeface="Fira Sans Extra Condensed"/>
                <a:cs typeface="Fira Sans Extra Condensed"/>
                <a:sym typeface="Fira Sans Extra Condensed"/>
              </a:endParaRPr>
            </a:p>
          </p:txBody>
        </p:sp>
      </p:grpSp>
      <p:sp>
        <p:nvSpPr>
          <p:cNvPr id="475" name="Google Shape;475;p17"/>
          <p:cNvSpPr/>
          <p:nvPr/>
        </p:nvSpPr>
        <p:spPr>
          <a:xfrm>
            <a:off x="1924050" y="2815900"/>
            <a:ext cx="2314919" cy="81317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SG"/>
          </a:p>
        </p:txBody>
      </p:sp>
      <p:sp>
        <p:nvSpPr>
          <p:cNvPr id="476" name="Google Shape;476;p17"/>
          <p:cNvSpPr/>
          <p:nvPr/>
        </p:nvSpPr>
        <p:spPr>
          <a:xfrm rot="317089">
            <a:off x="2119868" y="3528477"/>
            <a:ext cx="2233595" cy="331771"/>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SG"/>
          </a:p>
        </p:txBody>
      </p:sp>
      <p:grpSp>
        <p:nvGrpSpPr>
          <p:cNvPr id="477" name="Google Shape;477;p17"/>
          <p:cNvGrpSpPr/>
          <p:nvPr/>
        </p:nvGrpSpPr>
        <p:grpSpPr>
          <a:xfrm>
            <a:off x="3961063" y="3455800"/>
            <a:ext cx="4725888" cy="650100"/>
            <a:chOff x="3961063" y="3237875"/>
            <a:chExt cx="4725888" cy="650100"/>
          </a:xfrm>
        </p:grpSpPr>
        <p:sp>
          <p:nvSpPr>
            <p:cNvPr id="478" name="Google Shape;478;p17"/>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7"/>
          <p:cNvGrpSpPr/>
          <p:nvPr/>
        </p:nvGrpSpPr>
        <p:grpSpPr>
          <a:xfrm>
            <a:off x="4122280" y="3614949"/>
            <a:ext cx="4412143" cy="331802"/>
            <a:chOff x="4122280" y="3397024"/>
            <a:chExt cx="4412143" cy="331802"/>
          </a:xfrm>
        </p:grpSpPr>
        <p:sp>
          <p:nvSpPr>
            <p:cNvPr id="481" name="Google Shape;481;p17"/>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Remove background noise of other vegetation</a:t>
              </a:r>
              <a:endParaRPr sz="1200">
                <a:latin typeface="Roboto"/>
                <a:ea typeface="Roboto"/>
                <a:cs typeface="Roboto"/>
                <a:sym typeface="Roboto"/>
              </a:endParaRPr>
            </a:p>
          </p:txBody>
        </p:sp>
        <p:sp>
          <p:nvSpPr>
            <p:cNvPr id="482" name="Google Shape;482;p17"/>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HSV masking</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483" name="Google Shape;483;p17"/>
          <p:cNvGrpSpPr/>
          <p:nvPr/>
        </p:nvGrpSpPr>
        <p:grpSpPr>
          <a:xfrm>
            <a:off x="3965400" y="2656738"/>
            <a:ext cx="4725888" cy="650100"/>
            <a:chOff x="3961063" y="2234725"/>
            <a:chExt cx="4725888" cy="650100"/>
          </a:xfrm>
        </p:grpSpPr>
        <p:sp>
          <p:nvSpPr>
            <p:cNvPr id="484" name="Google Shape;484;p17"/>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7"/>
          <p:cNvGrpSpPr/>
          <p:nvPr/>
        </p:nvGrpSpPr>
        <p:grpSpPr>
          <a:xfrm>
            <a:off x="4139334" y="2815888"/>
            <a:ext cx="4399426" cy="331805"/>
            <a:chOff x="4134997" y="2393875"/>
            <a:chExt cx="4399426" cy="331805"/>
          </a:xfrm>
        </p:grpSpPr>
        <p:sp>
          <p:nvSpPr>
            <p:cNvPr id="487" name="Google Shape;487;p17"/>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Decrease number of dimensions</a:t>
              </a:r>
              <a:endParaRPr>
                <a:latin typeface="Roboto"/>
                <a:ea typeface="Roboto"/>
                <a:cs typeface="Roboto"/>
                <a:sym typeface="Roboto"/>
              </a:endParaRPr>
            </a:p>
          </p:txBody>
        </p:sp>
        <p:sp>
          <p:nvSpPr>
            <p:cNvPr id="488" name="Google Shape;488;p17"/>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Resizing</a:t>
              </a:r>
              <a:endParaRPr sz="1800" b="1">
                <a:solidFill>
                  <a:schemeClr val="lt1"/>
                </a:solidFill>
                <a:latin typeface="Fira Sans Extra Condensed"/>
                <a:ea typeface="Fira Sans Extra Condensed"/>
                <a:cs typeface="Fira Sans Extra Condensed"/>
                <a:sym typeface="Fira Sans Extra Condensed"/>
              </a:endParaRPr>
            </a:p>
          </p:txBody>
        </p:sp>
      </p:grpSp>
      <p:sp>
        <p:nvSpPr>
          <p:cNvPr id="489" name="Google Shape;489;p17"/>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SG"/>
          </a:p>
        </p:txBody>
      </p:sp>
      <p:grpSp>
        <p:nvGrpSpPr>
          <p:cNvPr id="490" name="Google Shape;490;p17"/>
          <p:cNvGrpSpPr/>
          <p:nvPr/>
        </p:nvGrpSpPr>
        <p:grpSpPr>
          <a:xfrm>
            <a:off x="3961063" y="4241025"/>
            <a:ext cx="4725888" cy="650100"/>
            <a:chOff x="3961063" y="4241025"/>
            <a:chExt cx="4725888" cy="650100"/>
          </a:xfrm>
        </p:grpSpPr>
        <p:sp>
          <p:nvSpPr>
            <p:cNvPr id="491" name="Google Shape;491;p17"/>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7"/>
          <p:cNvGrpSpPr/>
          <p:nvPr/>
        </p:nvGrpSpPr>
        <p:grpSpPr>
          <a:xfrm>
            <a:off x="4122280" y="4400167"/>
            <a:ext cx="4412143" cy="331809"/>
            <a:chOff x="4122280" y="4400167"/>
            <a:chExt cx="4412143" cy="331809"/>
          </a:xfrm>
        </p:grpSpPr>
        <p:sp>
          <p:nvSpPr>
            <p:cNvPr id="494" name="Google Shape;494;p17"/>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Improve dataset imbalance</a:t>
              </a:r>
              <a:endParaRPr>
                <a:latin typeface="Roboto"/>
                <a:ea typeface="Roboto"/>
                <a:cs typeface="Roboto"/>
                <a:sym typeface="Roboto"/>
              </a:endParaRPr>
            </a:p>
          </p:txBody>
        </p:sp>
        <p:sp>
          <p:nvSpPr>
            <p:cNvPr id="495" name="Google Shape;495;p17"/>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Undersampling</a:t>
              </a:r>
              <a:endParaRPr sz="1800" b="1">
                <a:solidFill>
                  <a:schemeClr val="lt1"/>
                </a:solidFill>
                <a:latin typeface="Fira Sans Extra Condensed"/>
                <a:ea typeface="Fira Sans Extra Condensed"/>
                <a:cs typeface="Fira Sans Extra Condensed"/>
                <a:sym typeface="Fira Sans Extra Condensed"/>
              </a:endParaRPr>
            </a:p>
          </p:txBody>
        </p:sp>
      </p:grpSp>
      <p:sp>
        <p:nvSpPr>
          <p:cNvPr id="496" name="Google Shape;496;p17"/>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rot="-968545">
            <a:off x="1603339" y="1563229"/>
            <a:ext cx="2928295" cy="1769614"/>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SG"/>
          </a:p>
        </p:txBody>
      </p:sp>
      <p:grpSp>
        <p:nvGrpSpPr>
          <p:cNvPr id="498" name="Google Shape;498;p17"/>
          <p:cNvGrpSpPr/>
          <p:nvPr/>
        </p:nvGrpSpPr>
        <p:grpSpPr>
          <a:xfrm>
            <a:off x="3980425" y="1084025"/>
            <a:ext cx="4725888" cy="650100"/>
            <a:chOff x="3961063" y="1231575"/>
            <a:chExt cx="4725888" cy="650100"/>
          </a:xfrm>
        </p:grpSpPr>
        <p:sp>
          <p:nvSpPr>
            <p:cNvPr id="499" name="Google Shape;499;p17"/>
            <p:cNvSpPr/>
            <p:nvPr/>
          </p:nvSpPr>
          <p:spPr>
            <a:xfrm>
              <a:off x="5010150" y="1231575"/>
              <a:ext cx="3676800" cy="650100"/>
            </a:xfrm>
            <a:prstGeom prst="roundRect">
              <a:avLst>
                <a:gd name="adj"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a:off x="3961063" y="1324425"/>
              <a:ext cx="2130000" cy="464400"/>
            </a:xfrm>
            <a:prstGeom prst="roundRect">
              <a:avLst>
                <a:gd name="adj"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17"/>
          <p:cNvGrpSpPr/>
          <p:nvPr/>
        </p:nvGrpSpPr>
        <p:grpSpPr>
          <a:xfrm>
            <a:off x="4044875" y="1163625"/>
            <a:ext cx="4489550" cy="462000"/>
            <a:chOff x="4044875" y="1390738"/>
            <a:chExt cx="4489550" cy="462000"/>
          </a:xfrm>
        </p:grpSpPr>
        <p:sp>
          <p:nvSpPr>
            <p:cNvPr id="502" name="Google Shape;502;p17"/>
            <p:cNvSpPr txBox="1"/>
            <p:nvPr/>
          </p:nvSpPr>
          <p:spPr>
            <a:xfrm>
              <a:off x="6553225" y="1390738"/>
              <a:ext cx="1981200" cy="46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latin typeface="Roboto"/>
                  <a:ea typeface="Roboto"/>
                  <a:cs typeface="Roboto"/>
                  <a:sym typeface="Roboto"/>
                </a:rPr>
                <a:t>RGB 3D histograms  </a:t>
              </a:r>
              <a:endParaRPr sz="1100">
                <a:latin typeface="Roboto"/>
                <a:ea typeface="Roboto"/>
                <a:cs typeface="Roboto"/>
                <a:sym typeface="Roboto"/>
              </a:endParaRPr>
            </a:p>
          </p:txBody>
        </p:sp>
        <p:sp>
          <p:nvSpPr>
            <p:cNvPr id="503" name="Google Shape;503;p17"/>
            <p:cNvSpPr txBox="1"/>
            <p:nvPr/>
          </p:nvSpPr>
          <p:spPr>
            <a:xfrm>
              <a:off x="4044875" y="1470288"/>
              <a:ext cx="2133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Colour Histograms</a:t>
              </a:r>
              <a:endParaRPr sz="1800" b="1">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graphicFrame>
        <p:nvGraphicFramePr>
          <p:cNvPr id="1270" name="Google Shape;1270;p62"/>
          <p:cNvGraphicFramePr/>
          <p:nvPr/>
        </p:nvGraphicFramePr>
        <p:xfrm>
          <a:off x="4793375" y="2136198"/>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49220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Validation Set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Train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  94.48%</a:t>
                      </a:r>
                      <a:endParaRPr sz="6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Validation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81.97%</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Micro Recall</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582 TP / 837 (TP+FN)= </a:t>
                      </a:r>
                      <a:r>
                        <a:rPr lang="en" sz="1000" b="1" u="sng">
                          <a:solidFill>
                            <a:schemeClr val="dk1"/>
                          </a:solidFill>
                          <a:latin typeface="Roboto"/>
                          <a:ea typeface="Roboto"/>
                          <a:cs typeface="Roboto"/>
                          <a:sym typeface="Roboto"/>
                        </a:rPr>
                        <a:t>69.53%</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1271" name="Google Shape;1271;p62"/>
          <p:cNvSpPr txBox="1"/>
          <p:nvPr/>
        </p:nvSpPr>
        <p:spPr>
          <a:xfrm>
            <a:off x="6058575" y="4789850"/>
            <a:ext cx="31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Class 2 is Negative Class</a:t>
            </a:r>
            <a:endParaRPr>
              <a:latin typeface="Roboto"/>
              <a:ea typeface="Roboto"/>
              <a:cs typeface="Roboto"/>
              <a:sym typeface="Roboto"/>
            </a:endParaRPr>
          </a:p>
        </p:txBody>
      </p:sp>
      <p:sp>
        <p:nvSpPr>
          <p:cNvPr id="1272" name="Google Shape;1272;p6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2nd Model - Transfer Learning + Small Convolution Layer</a:t>
            </a:r>
            <a:endParaRPr/>
          </a:p>
        </p:txBody>
      </p:sp>
      <p:pic>
        <p:nvPicPr>
          <p:cNvPr id="1273" name="Google Shape;1273;p62"/>
          <p:cNvPicPr preferRelativeResize="0"/>
          <p:nvPr/>
        </p:nvPicPr>
        <p:blipFill>
          <a:blip r:embed="rId3">
            <a:alphaModFix/>
          </a:blip>
          <a:stretch>
            <a:fillRect/>
          </a:stretch>
        </p:blipFill>
        <p:spPr>
          <a:xfrm>
            <a:off x="152400" y="935275"/>
            <a:ext cx="4488575" cy="3848070"/>
          </a:xfrm>
          <a:prstGeom prst="rect">
            <a:avLst/>
          </a:prstGeom>
          <a:noFill/>
          <a:ln>
            <a:noFill/>
          </a:ln>
        </p:spPr>
      </p:pic>
      <p:pic>
        <p:nvPicPr>
          <p:cNvPr id="1274" name="Google Shape;1274;p62"/>
          <p:cNvPicPr preferRelativeResize="0"/>
          <p:nvPr/>
        </p:nvPicPr>
        <p:blipFill>
          <a:blip r:embed="rId4">
            <a:alphaModFix/>
          </a:blip>
          <a:stretch>
            <a:fillRect/>
          </a:stretch>
        </p:blipFill>
        <p:spPr>
          <a:xfrm>
            <a:off x="4793375" y="1376223"/>
            <a:ext cx="4272925" cy="2218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Results</a:t>
            </a:r>
            <a:endParaRPr/>
          </a:p>
        </p:txBody>
      </p:sp>
      <p:pic>
        <p:nvPicPr>
          <p:cNvPr id="1280" name="Google Shape;1280;p63"/>
          <p:cNvPicPr preferRelativeResize="0"/>
          <p:nvPr/>
        </p:nvPicPr>
        <p:blipFill>
          <a:blip r:embed="rId3">
            <a:alphaModFix/>
          </a:blip>
          <a:stretch>
            <a:fillRect/>
          </a:stretch>
        </p:blipFill>
        <p:spPr>
          <a:xfrm>
            <a:off x="1304563" y="944525"/>
            <a:ext cx="2762626" cy="2407124"/>
          </a:xfrm>
          <a:prstGeom prst="rect">
            <a:avLst/>
          </a:prstGeom>
          <a:noFill/>
          <a:ln>
            <a:noFill/>
          </a:ln>
        </p:spPr>
      </p:pic>
      <p:pic>
        <p:nvPicPr>
          <p:cNvPr id="1281" name="Google Shape;1281;p63"/>
          <p:cNvPicPr preferRelativeResize="0"/>
          <p:nvPr/>
        </p:nvPicPr>
        <p:blipFill>
          <a:blip r:embed="rId4">
            <a:alphaModFix/>
          </a:blip>
          <a:stretch>
            <a:fillRect/>
          </a:stretch>
        </p:blipFill>
        <p:spPr>
          <a:xfrm>
            <a:off x="5076813" y="963875"/>
            <a:ext cx="2762625" cy="2368411"/>
          </a:xfrm>
          <a:prstGeom prst="rect">
            <a:avLst/>
          </a:prstGeom>
          <a:noFill/>
          <a:ln>
            <a:noFill/>
          </a:ln>
        </p:spPr>
      </p:pic>
      <p:cxnSp>
        <p:nvCxnSpPr>
          <p:cNvPr id="1282" name="Google Shape;1282;p63"/>
          <p:cNvCxnSpPr>
            <a:stCxn id="1280" idx="3"/>
            <a:endCxn id="1281" idx="1"/>
          </p:cNvCxnSpPr>
          <p:nvPr/>
        </p:nvCxnSpPr>
        <p:spPr>
          <a:xfrm>
            <a:off x="4067189" y="2148087"/>
            <a:ext cx="1009500" cy="0"/>
          </a:xfrm>
          <a:prstGeom prst="straightConnector1">
            <a:avLst/>
          </a:prstGeom>
          <a:noFill/>
          <a:ln w="9525" cap="flat" cmpd="sng">
            <a:solidFill>
              <a:schemeClr val="dk2"/>
            </a:solidFill>
            <a:prstDash val="solid"/>
            <a:round/>
            <a:headEnd type="none" w="med" len="med"/>
            <a:tailEnd type="stealth" w="med" len="med"/>
          </a:ln>
        </p:spPr>
      </p:cxnSp>
      <p:sp>
        <p:nvSpPr>
          <p:cNvPr id="1283" name="Google Shape;1283;p63"/>
          <p:cNvSpPr txBox="1"/>
          <p:nvPr/>
        </p:nvSpPr>
        <p:spPr>
          <a:xfrm>
            <a:off x="1555900" y="3632175"/>
            <a:ext cx="582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Increase in Recall -&gt; model able to capture more weeds and categorize them correctly!</a:t>
            </a:r>
            <a:endParaRPr>
              <a:latin typeface="Roboto"/>
              <a:ea typeface="Roboto"/>
              <a:cs typeface="Roboto"/>
              <a:sym typeface="Roboto"/>
            </a:endParaRPr>
          </a:p>
        </p:txBody>
      </p:sp>
      <p:sp>
        <p:nvSpPr>
          <p:cNvPr id="1284" name="Google Shape;1284;p63"/>
          <p:cNvSpPr txBox="1"/>
          <p:nvPr/>
        </p:nvSpPr>
        <p:spPr>
          <a:xfrm>
            <a:off x="1881588" y="3231975"/>
            <a:ext cx="16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58.78%</a:t>
            </a:r>
            <a:endParaRPr>
              <a:latin typeface="Roboto"/>
              <a:ea typeface="Roboto"/>
              <a:cs typeface="Roboto"/>
              <a:sym typeface="Roboto"/>
            </a:endParaRPr>
          </a:p>
        </p:txBody>
      </p:sp>
      <p:sp>
        <p:nvSpPr>
          <p:cNvPr id="1285" name="Google Shape;1285;p63"/>
          <p:cNvSpPr txBox="1"/>
          <p:nvPr/>
        </p:nvSpPr>
        <p:spPr>
          <a:xfrm>
            <a:off x="5734975" y="3231975"/>
            <a:ext cx="144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69.53%</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6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2nd Model - Transfer Learning + Small Convolution</a:t>
            </a:r>
            <a:endParaRPr/>
          </a:p>
        </p:txBody>
      </p:sp>
      <p:sp>
        <p:nvSpPr>
          <p:cNvPr id="1291" name="Google Shape;1291;p64"/>
          <p:cNvSpPr txBox="1"/>
          <p:nvPr/>
        </p:nvSpPr>
        <p:spPr>
          <a:xfrm>
            <a:off x="622075" y="1163575"/>
            <a:ext cx="7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292" name="Google Shape;1292;p64"/>
          <p:cNvSpPr/>
          <p:nvPr/>
        </p:nvSpPr>
        <p:spPr>
          <a:xfrm>
            <a:off x="1853275" y="13340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Issue</a:t>
            </a: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Recall is still low after training -&gt; weeds are being missed by the model</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performed better as there are more parameters to change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is likely suffering from high variance (~94%)</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1293" name="Google Shape;1293;p64"/>
          <p:cNvSpPr/>
          <p:nvPr/>
        </p:nvSpPr>
        <p:spPr>
          <a:xfrm>
            <a:off x="4622200" y="13340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What can we try?</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Increase size of hidden layers</a:t>
            </a:r>
            <a:endParaRPr strike="sngStrike">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294" name="Google Shape;1294;p64"/>
          <p:cNvSpPr txBox="1"/>
          <p:nvPr/>
        </p:nvSpPr>
        <p:spPr>
          <a:xfrm>
            <a:off x="5548300" y="4141125"/>
            <a:ext cx="81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Loss Curve</a:t>
            </a:r>
            <a:endParaRPr sz="1000">
              <a:latin typeface="Roboto"/>
              <a:ea typeface="Roboto"/>
              <a:cs typeface="Roboto"/>
              <a:sym typeface="Roboto"/>
            </a:endParaRPr>
          </a:p>
        </p:txBody>
      </p:sp>
      <p:pic>
        <p:nvPicPr>
          <p:cNvPr id="1295" name="Google Shape;1295;p64"/>
          <p:cNvPicPr preferRelativeResize="0"/>
          <p:nvPr/>
        </p:nvPicPr>
        <p:blipFill>
          <a:blip r:embed="rId3">
            <a:alphaModFix/>
          </a:blip>
          <a:stretch>
            <a:fillRect/>
          </a:stretch>
        </p:blipFill>
        <p:spPr>
          <a:xfrm>
            <a:off x="4776600" y="2489350"/>
            <a:ext cx="2359700" cy="1736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6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3rd Model - Transfer Learning + Larger Convolution Layer</a:t>
            </a:r>
            <a:endParaRPr/>
          </a:p>
        </p:txBody>
      </p:sp>
      <p:pic>
        <p:nvPicPr>
          <p:cNvPr id="1301" name="Google Shape;1301;p65"/>
          <p:cNvPicPr preferRelativeResize="0"/>
          <p:nvPr/>
        </p:nvPicPr>
        <p:blipFill>
          <a:blip r:embed="rId3">
            <a:alphaModFix/>
          </a:blip>
          <a:stretch>
            <a:fillRect/>
          </a:stretch>
        </p:blipFill>
        <p:spPr>
          <a:xfrm>
            <a:off x="457200" y="1173838"/>
            <a:ext cx="4451625" cy="2795837"/>
          </a:xfrm>
          <a:prstGeom prst="rect">
            <a:avLst/>
          </a:prstGeom>
          <a:noFill/>
          <a:ln>
            <a:noFill/>
          </a:ln>
        </p:spPr>
      </p:pic>
      <p:pic>
        <p:nvPicPr>
          <p:cNvPr id="1302" name="Google Shape;1302;p65"/>
          <p:cNvPicPr preferRelativeResize="0"/>
          <p:nvPr/>
        </p:nvPicPr>
        <p:blipFill>
          <a:blip r:embed="rId4">
            <a:alphaModFix/>
          </a:blip>
          <a:stretch>
            <a:fillRect/>
          </a:stretch>
        </p:blipFill>
        <p:spPr>
          <a:xfrm>
            <a:off x="5331925" y="935275"/>
            <a:ext cx="2581478" cy="4055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66"/>
          <p:cNvSpPr txBox="1"/>
          <p:nvPr/>
        </p:nvSpPr>
        <p:spPr>
          <a:xfrm>
            <a:off x="6058575" y="4789850"/>
            <a:ext cx="31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Class 2 is Negative Class</a:t>
            </a:r>
            <a:endParaRPr>
              <a:latin typeface="Roboto"/>
              <a:ea typeface="Roboto"/>
              <a:cs typeface="Roboto"/>
              <a:sym typeface="Roboto"/>
            </a:endParaRPr>
          </a:p>
        </p:txBody>
      </p:sp>
      <p:sp>
        <p:nvSpPr>
          <p:cNvPr id="1308" name="Google Shape;1308;p6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3rd Model - Transfer Learning + Larger Convolution Layer</a:t>
            </a:r>
            <a:endParaRPr/>
          </a:p>
        </p:txBody>
      </p:sp>
      <p:pic>
        <p:nvPicPr>
          <p:cNvPr id="1309" name="Google Shape;1309;p66"/>
          <p:cNvPicPr preferRelativeResize="0"/>
          <p:nvPr/>
        </p:nvPicPr>
        <p:blipFill>
          <a:blip r:embed="rId3">
            <a:alphaModFix/>
          </a:blip>
          <a:stretch>
            <a:fillRect/>
          </a:stretch>
        </p:blipFill>
        <p:spPr>
          <a:xfrm>
            <a:off x="4871075" y="1419075"/>
            <a:ext cx="4272924" cy="141933"/>
          </a:xfrm>
          <a:prstGeom prst="rect">
            <a:avLst/>
          </a:prstGeom>
          <a:noFill/>
          <a:ln>
            <a:noFill/>
          </a:ln>
        </p:spPr>
      </p:pic>
      <p:pic>
        <p:nvPicPr>
          <p:cNvPr id="1310" name="Google Shape;1310;p66"/>
          <p:cNvPicPr preferRelativeResize="0"/>
          <p:nvPr/>
        </p:nvPicPr>
        <p:blipFill>
          <a:blip r:embed="rId4">
            <a:alphaModFix/>
          </a:blip>
          <a:stretch>
            <a:fillRect/>
          </a:stretch>
        </p:blipFill>
        <p:spPr>
          <a:xfrm>
            <a:off x="152400" y="935275"/>
            <a:ext cx="4488576" cy="3871902"/>
          </a:xfrm>
          <a:prstGeom prst="rect">
            <a:avLst/>
          </a:prstGeom>
          <a:noFill/>
          <a:ln>
            <a:noFill/>
          </a:ln>
        </p:spPr>
      </p:pic>
      <p:graphicFrame>
        <p:nvGraphicFramePr>
          <p:cNvPr id="1311" name="Google Shape;1311;p66"/>
          <p:cNvGraphicFramePr/>
          <p:nvPr/>
        </p:nvGraphicFramePr>
        <p:xfrm>
          <a:off x="4717725" y="2094048"/>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49220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Validation Set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Train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99.01%</a:t>
                      </a:r>
                      <a:endParaRPr sz="6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Validation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86.89%</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Micro Recall</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681 TP / 837 (TP+FN)= </a:t>
                      </a:r>
                      <a:r>
                        <a:rPr lang="en" sz="1000" b="1" u="sng">
                          <a:solidFill>
                            <a:schemeClr val="dk1"/>
                          </a:solidFill>
                          <a:latin typeface="Roboto"/>
                          <a:ea typeface="Roboto"/>
                          <a:cs typeface="Roboto"/>
                          <a:sym typeface="Roboto"/>
                        </a:rPr>
                        <a:t>81.36%</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6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Results</a:t>
            </a:r>
            <a:endParaRPr/>
          </a:p>
        </p:txBody>
      </p:sp>
      <p:sp>
        <p:nvSpPr>
          <p:cNvPr id="1317" name="Google Shape;1317;p67"/>
          <p:cNvSpPr txBox="1"/>
          <p:nvPr/>
        </p:nvSpPr>
        <p:spPr>
          <a:xfrm>
            <a:off x="1555900" y="3632175"/>
            <a:ext cx="582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Increase in Recall -&gt; Notice the line at column index 2 has become overall lighter in color!</a:t>
            </a:r>
            <a:endParaRPr>
              <a:latin typeface="Roboto"/>
              <a:ea typeface="Roboto"/>
              <a:cs typeface="Roboto"/>
              <a:sym typeface="Roboto"/>
            </a:endParaRPr>
          </a:p>
        </p:txBody>
      </p:sp>
      <p:pic>
        <p:nvPicPr>
          <p:cNvPr id="1318" name="Google Shape;1318;p67"/>
          <p:cNvPicPr preferRelativeResize="0"/>
          <p:nvPr/>
        </p:nvPicPr>
        <p:blipFill>
          <a:blip r:embed="rId3">
            <a:alphaModFix/>
          </a:blip>
          <a:stretch>
            <a:fillRect/>
          </a:stretch>
        </p:blipFill>
        <p:spPr>
          <a:xfrm>
            <a:off x="1304575" y="963888"/>
            <a:ext cx="2762625" cy="2368411"/>
          </a:xfrm>
          <a:prstGeom prst="rect">
            <a:avLst/>
          </a:prstGeom>
          <a:noFill/>
          <a:ln>
            <a:noFill/>
          </a:ln>
        </p:spPr>
      </p:pic>
      <p:pic>
        <p:nvPicPr>
          <p:cNvPr id="1319" name="Google Shape;1319;p67"/>
          <p:cNvPicPr preferRelativeResize="0"/>
          <p:nvPr/>
        </p:nvPicPr>
        <p:blipFill>
          <a:blip r:embed="rId4">
            <a:alphaModFix/>
          </a:blip>
          <a:stretch>
            <a:fillRect/>
          </a:stretch>
        </p:blipFill>
        <p:spPr>
          <a:xfrm>
            <a:off x="5159087" y="963900"/>
            <a:ext cx="2745614" cy="2368399"/>
          </a:xfrm>
          <a:prstGeom prst="rect">
            <a:avLst/>
          </a:prstGeom>
          <a:noFill/>
          <a:ln>
            <a:noFill/>
          </a:ln>
        </p:spPr>
      </p:pic>
      <p:cxnSp>
        <p:nvCxnSpPr>
          <p:cNvPr id="1320" name="Google Shape;1320;p67"/>
          <p:cNvCxnSpPr>
            <a:stCxn id="1318" idx="3"/>
            <a:endCxn id="1319" idx="1"/>
          </p:cNvCxnSpPr>
          <p:nvPr/>
        </p:nvCxnSpPr>
        <p:spPr>
          <a:xfrm>
            <a:off x="4067200" y="2148093"/>
            <a:ext cx="1092000" cy="0"/>
          </a:xfrm>
          <a:prstGeom prst="straightConnector1">
            <a:avLst/>
          </a:prstGeom>
          <a:noFill/>
          <a:ln w="9525" cap="flat" cmpd="sng">
            <a:solidFill>
              <a:schemeClr val="dk2"/>
            </a:solidFill>
            <a:prstDash val="solid"/>
            <a:round/>
            <a:headEnd type="none" w="med" len="med"/>
            <a:tailEnd type="stealth" w="med" len="med"/>
          </a:ln>
        </p:spPr>
      </p:cxnSp>
      <p:sp>
        <p:nvSpPr>
          <p:cNvPr id="1321" name="Google Shape;1321;p67"/>
          <p:cNvSpPr txBox="1"/>
          <p:nvPr/>
        </p:nvSpPr>
        <p:spPr>
          <a:xfrm>
            <a:off x="1970386" y="3231975"/>
            <a:ext cx="14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69.53%</a:t>
            </a:r>
            <a:endParaRPr>
              <a:latin typeface="Roboto"/>
              <a:ea typeface="Roboto"/>
              <a:cs typeface="Roboto"/>
              <a:sym typeface="Roboto"/>
            </a:endParaRPr>
          </a:p>
        </p:txBody>
      </p:sp>
      <p:sp>
        <p:nvSpPr>
          <p:cNvPr id="1322" name="Google Shape;1322;p67"/>
          <p:cNvSpPr txBox="1"/>
          <p:nvPr/>
        </p:nvSpPr>
        <p:spPr>
          <a:xfrm>
            <a:off x="5816386" y="3231975"/>
            <a:ext cx="14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81.36%</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6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3rd Model - Transfer Learning + Larger Convolution Layer</a:t>
            </a:r>
            <a:endParaRPr/>
          </a:p>
        </p:txBody>
      </p:sp>
      <p:sp>
        <p:nvSpPr>
          <p:cNvPr id="1328" name="Google Shape;1328;p68"/>
          <p:cNvSpPr txBox="1"/>
          <p:nvPr/>
        </p:nvSpPr>
        <p:spPr>
          <a:xfrm>
            <a:off x="622075" y="1163575"/>
            <a:ext cx="7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329" name="Google Shape;1329;p68"/>
          <p:cNvSpPr/>
          <p:nvPr/>
        </p:nvSpPr>
        <p:spPr>
          <a:xfrm>
            <a:off x="1853275" y="13340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Issue</a:t>
            </a: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is likely suffering from high variance soon: what can we do? (~99%)</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1330" name="Google Shape;1330;p68"/>
          <p:cNvSpPr/>
          <p:nvPr/>
        </p:nvSpPr>
        <p:spPr>
          <a:xfrm>
            <a:off x="4622200" y="13340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What can we try?</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Increase complexity of feature present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Exploring apply 3 filters</a:t>
            </a:r>
            <a:endParaRPr/>
          </a:p>
        </p:txBody>
      </p:sp>
      <p:pic>
        <p:nvPicPr>
          <p:cNvPr id="1336" name="Google Shape;1336;p69"/>
          <p:cNvPicPr preferRelativeResize="0"/>
          <p:nvPr/>
        </p:nvPicPr>
        <p:blipFill>
          <a:blip r:embed="rId3">
            <a:alphaModFix/>
          </a:blip>
          <a:stretch>
            <a:fillRect/>
          </a:stretch>
        </p:blipFill>
        <p:spPr>
          <a:xfrm>
            <a:off x="218700" y="1075350"/>
            <a:ext cx="1698350" cy="1698350"/>
          </a:xfrm>
          <a:prstGeom prst="rect">
            <a:avLst/>
          </a:prstGeom>
          <a:noFill/>
          <a:ln>
            <a:noFill/>
          </a:ln>
        </p:spPr>
      </p:pic>
      <p:pic>
        <p:nvPicPr>
          <p:cNvPr id="1337" name="Google Shape;1337;p69"/>
          <p:cNvPicPr preferRelativeResize="0"/>
          <p:nvPr/>
        </p:nvPicPr>
        <p:blipFill>
          <a:blip r:embed="rId4">
            <a:alphaModFix/>
          </a:blip>
          <a:stretch>
            <a:fillRect/>
          </a:stretch>
        </p:blipFill>
        <p:spPr>
          <a:xfrm>
            <a:off x="2641100" y="1075350"/>
            <a:ext cx="1698350" cy="1698350"/>
          </a:xfrm>
          <a:prstGeom prst="rect">
            <a:avLst/>
          </a:prstGeom>
          <a:noFill/>
          <a:ln>
            <a:noFill/>
          </a:ln>
        </p:spPr>
      </p:pic>
      <p:pic>
        <p:nvPicPr>
          <p:cNvPr id="1338" name="Google Shape;1338;p69"/>
          <p:cNvPicPr preferRelativeResize="0"/>
          <p:nvPr/>
        </p:nvPicPr>
        <p:blipFill>
          <a:blip r:embed="rId5">
            <a:alphaModFix/>
          </a:blip>
          <a:stretch>
            <a:fillRect/>
          </a:stretch>
        </p:blipFill>
        <p:spPr>
          <a:xfrm>
            <a:off x="5063500" y="1075350"/>
            <a:ext cx="1698350" cy="1698350"/>
          </a:xfrm>
          <a:prstGeom prst="rect">
            <a:avLst/>
          </a:prstGeom>
          <a:noFill/>
          <a:ln>
            <a:noFill/>
          </a:ln>
        </p:spPr>
      </p:pic>
      <p:pic>
        <p:nvPicPr>
          <p:cNvPr id="1339" name="Google Shape;1339;p69"/>
          <p:cNvPicPr preferRelativeResize="0"/>
          <p:nvPr/>
        </p:nvPicPr>
        <p:blipFill>
          <a:blip r:embed="rId6">
            <a:alphaModFix/>
          </a:blip>
          <a:stretch>
            <a:fillRect/>
          </a:stretch>
        </p:blipFill>
        <p:spPr>
          <a:xfrm>
            <a:off x="7485900" y="1075350"/>
            <a:ext cx="1698350" cy="1698350"/>
          </a:xfrm>
          <a:prstGeom prst="rect">
            <a:avLst/>
          </a:prstGeom>
          <a:noFill/>
          <a:ln>
            <a:noFill/>
          </a:ln>
        </p:spPr>
      </p:pic>
      <p:cxnSp>
        <p:nvCxnSpPr>
          <p:cNvPr id="1340" name="Google Shape;1340;p69"/>
          <p:cNvCxnSpPr>
            <a:stCxn id="1336" idx="3"/>
            <a:endCxn id="1337" idx="1"/>
          </p:cNvCxnSpPr>
          <p:nvPr/>
        </p:nvCxnSpPr>
        <p:spPr>
          <a:xfrm>
            <a:off x="1917050" y="1924525"/>
            <a:ext cx="723900" cy="0"/>
          </a:xfrm>
          <a:prstGeom prst="straightConnector1">
            <a:avLst/>
          </a:prstGeom>
          <a:noFill/>
          <a:ln w="9525" cap="flat" cmpd="sng">
            <a:solidFill>
              <a:schemeClr val="dk2"/>
            </a:solidFill>
            <a:prstDash val="solid"/>
            <a:round/>
            <a:headEnd type="none" w="med" len="med"/>
            <a:tailEnd type="stealth" w="med" len="med"/>
          </a:ln>
        </p:spPr>
      </p:cxnSp>
      <p:cxnSp>
        <p:nvCxnSpPr>
          <p:cNvPr id="1341" name="Google Shape;1341;p69"/>
          <p:cNvCxnSpPr>
            <a:stCxn id="1337" idx="3"/>
            <a:endCxn id="1338" idx="1"/>
          </p:cNvCxnSpPr>
          <p:nvPr/>
        </p:nvCxnSpPr>
        <p:spPr>
          <a:xfrm>
            <a:off x="4339450" y="1924525"/>
            <a:ext cx="723900" cy="0"/>
          </a:xfrm>
          <a:prstGeom prst="straightConnector1">
            <a:avLst/>
          </a:prstGeom>
          <a:noFill/>
          <a:ln w="9525" cap="flat" cmpd="sng">
            <a:solidFill>
              <a:schemeClr val="dk2"/>
            </a:solidFill>
            <a:prstDash val="solid"/>
            <a:round/>
            <a:headEnd type="none" w="med" len="med"/>
            <a:tailEnd type="stealth" w="med" len="med"/>
          </a:ln>
        </p:spPr>
      </p:cxnSp>
      <p:cxnSp>
        <p:nvCxnSpPr>
          <p:cNvPr id="1342" name="Google Shape;1342;p69"/>
          <p:cNvCxnSpPr>
            <a:stCxn id="1338" idx="3"/>
            <a:endCxn id="1339" idx="1"/>
          </p:cNvCxnSpPr>
          <p:nvPr/>
        </p:nvCxnSpPr>
        <p:spPr>
          <a:xfrm>
            <a:off x="6761850" y="1924525"/>
            <a:ext cx="723900" cy="0"/>
          </a:xfrm>
          <a:prstGeom prst="straightConnector1">
            <a:avLst/>
          </a:prstGeom>
          <a:noFill/>
          <a:ln w="9525" cap="flat" cmpd="sng">
            <a:solidFill>
              <a:schemeClr val="dk2"/>
            </a:solidFill>
            <a:prstDash val="solid"/>
            <a:round/>
            <a:headEnd type="none" w="med" len="med"/>
            <a:tailEnd type="stealth" w="med" len="med"/>
          </a:ln>
        </p:spPr>
      </p:cxnSp>
      <p:sp>
        <p:nvSpPr>
          <p:cNvPr id="1343" name="Google Shape;1343;p69"/>
          <p:cNvSpPr txBox="1"/>
          <p:nvPr/>
        </p:nvSpPr>
        <p:spPr>
          <a:xfrm>
            <a:off x="2542575" y="2773700"/>
            <a:ext cx="189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Histogram equalized</a:t>
            </a:r>
            <a:endParaRPr>
              <a:latin typeface="Roboto"/>
              <a:ea typeface="Roboto"/>
              <a:cs typeface="Roboto"/>
              <a:sym typeface="Roboto"/>
            </a:endParaRPr>
          </a:p>
        </p:txBody>
      </p:sp>
      <p:sp>
        <p:nvSpPr>
          <p:cNvPr id="1344" name="Google Shape;1344;p69"/>
          <p:cNvSpPr txBox="1"/>
          <p:nvPr/>
        </p:nvSpPr>
        <p:spPr>
          <a:xfrm>
            <a:off x="5273375" y="2773700"/>
            <a:ext cx="127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HSV masking</a:t>
            </a:r>
            <a:endParaRPr>
              <a:latin typeface="Roboto"/>
              <a:ea typeface="Roboto"/>
              <a:cs typeface="Roboto"/>
              <a:sym typeface="Roboto"/>
            </a:endParaRPr>
          </a:p>
        </p:txBody>
      </p:sp>
      <p:sp>
        <p:nvSpPr>
          <p:cNvPr id="1345" name="Google Shape;1345;p69"/>
          <p:cNvSpPr txBox="1"/>
          <p:nvPr/>
        </p:nvSpPr>
        <p:spPr>
          <a:xfrm>
            <a:off x="7485900" y="2773700"/>
            <a:ext cx="18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Group Gabor Filter</a:t>
            </a:r>
            <a:endParaRPr>
              <a:latin typeface="Roboto"/>
              <a:ea typeface="Roboto"/>
              <a:cs typeface="Roboto"/>
              <a:sym typeface="Roboto"/>
            </a:endParaRPr>
          </a:p>
        </p:txBody>
      </p:sp>
      <p:sp>
        <p:nvSpPr>
          <p:cNvPr id="1346" name="Google Shape;1346;p69"/>
          <p:cNvSpPr txBox="1"/>
          <p:nvPr/>
        </p:nvSpPr>
        <p:spPr>
          <a:xfrm>
            <a:off x="354625" y="27737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Original Image</a:t>
            </a:r>
            <a:endParaRPr>
              <a:latin typeface="Roboto"/>
              <a:ea typeface="Roboto"/>
              <a:cs typeface="Roboto"/>
              <a:sym typeface="Roboto"/>
            </a:endParaRPr>
          </a:p>
        </p:txBody>
      </p:sp>
      <p:sp>
        <p:nvSpPr>
          <p:cNvPr id="1347" name="Google Shape;1347;p69"/>
          <p:cNvSpPr txBox="1"/>
          <p:nvPr/>
        </p:nvSpPr>
        <p:spPr>
          <a:xfrm>
            <a:off x="945675" y="3650675"/>
            <a:ext cx="7045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What this achieves:</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Normalize parts where it is shady (effectively removing shadows)</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Remove a lot of noise by keeping only relevant sections of the image</a:t>
            </a:r>
            <a:endParaRPr>
              <a:latin typeface="Roboto"/>
              <a:ea typeface="Roboto"/>
              <a:cs typeface="Roboto"/>
              <a:sym typeface="Roboto"/>
            </a:endParaRPr>
          </a:p>
          <a:p>
            <a:pPr marL="457200" lvl="0" indent="-317500" algn="l" rtl="0">
              <a:spcBef>
                <a:spcPts val="0"/>
              </a:spcBef>
              <a:spcAft>
                <a:spcPts val="0"/>
              </a:spcAft>
              <a:buSzPts val="1400"/>
              <a:buFont typeface="Roboto"/>
              <a:buAutoNum type="arabicPeriod"/>
            </a:pPr>
            <a:r>
              <a:rPr lang="en">
                <a:latin typeface="Roboto"/>
                <a:ea typeface="Roboto"/>
                <a:cs typeface="Roboto"/>
                <a:sym typeface="Roboto"/>
              </a:rPr>
              <a:t>Simplify the features, pass to model as a “backup” to refer to</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7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4th model - 3rd Model + 3 Filters applied</a:t>
            </a:r>
            <a:endParaRPr/>
          </a:p>
        </p:txBody>
      </p:sp>
      <p:pic>
        <p:nvPicPr>
          <p:cNvPr id="1353" name="Google Shape;1353;p70"/>
          <p:cNvPicPr preferRelativeResize="0"/>
          <p:nvPr/>
        </p:nvPicPr>
        <p:blipFill>
          <a:blip r:embed="rId3">
            <a:alphaModFix/>
          </a:blip>
          <a:stretch>
            <a:fillRect/>
          </a:stretch>
        </p:blipFill>
        <p:spPr>
          <a:xfrm>
            <a:off x="1160200" y="1352550"/>
            <a:ext cx="2438400" cy="2438400"/>
          </a:xfrm>
          <a:prstGeom prst="rect">
            <a:avLst/>
          </a:prstGeom>
          <a:noFill/>
          <a:ln>
            <a:noFill/>
          </a:ln>
        </p:spPr>
      </p:pic>
      <p:pic>
        <p:nvPicPr>
          <p:cNvPr id="1354" name="Google Shape;1354;p70"/>
          <p:cNvPicPr preferRelativeResize="0"/>
          <p:nvPr/>
        </p:nvPicPr>
        <p:blipFill>
          <a:blip r:embed="rId4">
            <a:alphaModFix/>
          </a:blip>
          <a:stretch>
            <a:fillRect/>
          </a:stretch>
        </p:blipFill>
        <p:spPr>
          <a:xfrm>
            <a:off x="5544675" y="1352550"/>
            <a:ext cx="2438400" cy="2438400"/>
          </a:xfrm>
          <a:prstGeom prst="rect">
            <a:avLst/>
          </a:prstGeom>
          <a:noFill/>
          <a:ln>
            <a:noFill/>
          </a:ln>
        </p:spPr>
      </p:pic>
      <p:cxnSp>
        <p:nvCxnSpPr>
          <p:cNvPr id="1355" name="Google Shape;1355;p70"/>
          <p:cNvCxnSpPr>
            <a:stCxn id="1353" idx="3"/>
            <a:endCxn id="1354" idx="1"/>
          </p:cNvCxnSpPr>
          <p:nvPr/>
        </p:nvCxnSpPr>
        <p:spPr>
          <a:xfrm>
            <a:off x="3598600" y="2571750"/>
            <a:ext cx="19461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7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4th model - 3rd Model + 3 Filters applied</a:t>
            </a:r>
            <a:endParaRPr/>
          </a:p>
        </p:txBody>
      </p:sp>
      <p:sp>
        <p:nvSpPr>
          <p:cNvPr id="1361" name="Google Shape;1361;p71"/>
          <p:cNvSpPr txBox="1"/>
          <p:nvPr/>
        </p:nvSpPr>
        <p:spPr>
          <a:xfrm>
            <a:off x="6058575" y="4789850"/>
            <a:ext cx="31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Class 2 is Negative Class</a:t>
            </a:r>
            <a:endParaRPr>
              <a:latin typeface="Roboto"/>
              <a:ea typeface="Roboto"/>
              <a:cs typeface="Roboto"/>
              <a:sym typeface="Roboto"/>
            </a:endParaRPr>
          </a:p>
        </p:txBody>
      </p:sp>
      <p:pic>
        <p:nvPicPr>
          <p:cNvPr id="1362" name="Google Shape;1362;p71"/>
          <p:cNvPicPr preferRelativeResize="0"/>
          <p:nvPr/>
        </p:nvPicPr>
        <p:blipFill>
          <a:blip r:embed="rId3">
            <a:alphaModFix/>
          </a:blip>
          <a:stretch>
            <a:fillRect/>
          </a:stretch>
        </p:blipFill>
        <p:spPr>
          <a:xfrm>
            <a:off x="152400" y="935275"/>
            <a:ext cx="4488576" cy="3911546"/>
          </a:xfrm>
          <a:prstGeom prst="rect">
            <a:avLst/>
          </a:prstGeom>
          <a:noFill/>
          <a:ln>
            <a:noFill/>
          </a:ln>
        </p:spPr>
      </p:pic>
      <p:graphicFrame>
        <p:nvGraphicFramePr>
          <p:cNvPr id="1363" name="Google Shape;1363;p71"/>
          <p:cNvGraphicFramePr/>
          <p:nvPr/>
        </p:nvGraphicFramePr>
        <p:xfrm>
          <a:off x="4756825" y="2100923"/>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49220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Validation Set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Train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98.59%</a:t>
                      </a:r>
                      <a:endParaRPr sz="6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Validation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88.09%</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Micro Recall</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675 TP / 837 (TP+FN)= </a:t>
                      </a:r>
                      <a:r>
                        <a:rPr lang="en" sz="1000" b="1" u="sng">
                          <a:solidFill>
                            <a:schemeClr val="dk1"/>
                          </a:solidFill>
                          <a:latin typeface="Roboto"/>
                          <a:ea typeface="Roboto"/>
                          <a:cs typeface="Roboto"/>
                          <a:sym typeface="Roboto"/>
                        </a:rPr>
                        <a:t>80.65%</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Colour Histograms</a:t>
            </a:r>
            <a:endParaRPr/>
          </a:p>
        </p:txBody>
      </p:sp>
      <p:sp>
        <p:nvSpPr>
          <p:cNvPr id="509" name="Google Shape;509;p18"/>
          <p:cNvSpPr/>
          <p:nvPr/>
        </p:nvSpPr>
        <p:spPr>
          <a:xfrm>
            <a:off x="3273475" y="2639471"/>
            <a:ext cx="832500" cy="371400"/>
          </a:xfrm>
          <a:prstGeom prst="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18"/>
          <p:cNvPicPr preferRelativeResize="0"/>
          <p:nvPr/>
        </p:nvPicPr>
        <p:blipFill>
          <a:blip r:embed="rId3">
            <a:alphaModFix/>
          </a:blip>
          <a:stretch>
            <a:fillRect/>
          </a:stretch>
        </p:blipFill>
        <p:spPr>
          <a:xfrm>
            <a:off x="625988" y="1576375"/>
            <a:ext cx="2486025" cy="2333625"/>
          </a:xfrm>
          <a:prstGeom prst="rect">
            <a:avLst/>
          </a:prstGeom>
          <a:noFill/>
          <a:ln>
            <a:noFill/>
          </a:ln>
        </p:spPr>
      </p:pic>
      <p:pic>
        <p:nvPicPr>
          <p:cNvPr id="511" name="Google Shape;511;p18"/>
          <p:cNvPicPr preferRelativeResize="0"/>
          <p:nvPr/>
        </p:nvPicPr>
        <p:blipFill>
          <a:blip r:embed="rId4">
            <a:alphaModFix/>
          </a:blip>
          <a:stretch>
            <a:fillRect/>
          </a:stretch>
        </p:blipFill>
        <p:spPr>
          <a:xfrm>
            <a:off x="4421825" y="1458325"/>
            <a:ext cx="4181475" cy="2733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7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Results</a:t>
            </a:r>
            <a:endParaRPr/>
          </a:p>
        </p:txBody>
      </p:sp>
      <p:sp>
        <p:nvSpPr>
          <p:cNvPr id="1369" name="Google Shape;1369;p72"/>
          <p:cNvSpPr txBox="1"/>
          <p:nvPr/>
        </p:nvSpPr>
        <p:spPr>
          <a:xfrm>
            <a:off x="1208550" y="3632175"/>
            <a:ext cx="6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 visible improvement for validation dataset. In fact, recall has dropped! Notice Class 5 (prickly acacia) has more false positives and negatives!</a:t>
            </a:r>
            <a:endParaRPr>
              <a:latin typeface="Roboto"/>
              <a:ea typeface="Roboto"/>
              <a:cs typeface="Roboto"/>
              <a:sym typeface="Roboto"/>
            </a:endParaRPr>
          </a:p>
        </p:txBody>
      </p:sp>
      <p:pic>
        <p:nvPicPr>
          <p:cNvPr id="1370" name="Google Shape;1370;p72"/>
          <p:cNvPicPr preferRelativeResize="0"/>
          <p:nvPr/>
        </p:nvPicPr>
        <p:blipFill>
          <a:blip r:embed="rId3">
            <a:alphaModFix/>
          </a:blip>
          <a:stretch>
            <a:fillRect/>
          </a:stretch>
        </p:blipFill>
        <p:spPr>
          <a:xfrm>
            <a:off x="1313087" y="963900"/>
            <a:ext cx="2745614" cy="2368399"/>
          </a:xfrm>
          <a:prstGeom prst="rect">
            <a:avLst/>
          </a:prstGeom>
          <a:noFill/>
          <a:ln>
            <a:noFill/>
          </a:ln>
        </p:spPr>
      </p:pic>
      <p:cxnSp>
        <p:nvCxnSpPr>
          <p:cNvPr id="1371" name="Google Shape;1371;p72"/>
          <p:cNvCxnSpPr>
            <a:stCxn id="1370" idx="3"/>
            <a:endCxn id="1372" idx="1"/>
          </p:cNvCxnSpPr>
          <p:nvPr/>
        </p:nvCxnSpPr>
        <p:spPr>
          <a:xfrm rot="10800000" flipH="1">
            <a:off x="4058701" y="2140000"/>
            <a:ext cx="1100400" cy="8100"/>
          </a:xfrm>
          <a:prstGeom prst="straightConnector1">
            <a:avLst/>
          </a:prstGeom>
          <a:noFill/>
          <a:ln w="9525" cap="flat" cmpd="sng">
            <a:solidFill>
              <a:schemeClr val="dk2"/>
            </a:solidFill>
            <a:prstDash val="solid"/>
            <a:round/>
            <a:headEnd type="none" w="med" len="med"/>
            <a:tailEnd type="stealth" w="med" len="med"/>
          </a:ln>
        </p:spPr>
      </p:cxnSp>
      <p:sp>
        <p:nvSpPr>
          <p:cNvPr id="1373" name="Google Shape;1373;p72"/>
          <p:cNvSpPr txBox="1"/>
          <p:nvPr/>
        </p:nvSpPr>
        <p:spPr>
          <a:xfrm>
            <a:off x="1970386" y="3231975"/>
            <a:ext cx="14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81.36%</a:t>
            </a:r>
            <a:endParaRPr>
              <a:latin typeface="Roboto"/>
              <a:ea typeface="Roboto"/>
              <a:cs typeface="Roboto"/>
              <a:sym typeface="Roboto"/>
            </a:endParaRPr>
          </a:p>
        </p:txBody>
      </p:sp>
      <p:sp>
        <p:nvSpPr>
          <p:cNvPr id="1374" name="Google Shape;1374;p72"/>
          <p:cNvSpPr txBox="1"/>
          <p:nvPr/>
        </p:nvSpPr>
        <p:spPr>
          <a:xfrm>
            <a:off x="5816386" y="3231975"/>
            <a:ext cx="14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Recall: 80.65%</a:t>
            </a:r>
            <a:endParaRPr>
              <a:latin typeface="Roboto"/>
              <a:ea typeface="Roboto"/>
              <a:cs typeface="Roboto"/>
              <a:sym typeface="Roboto"/>
            </a:endParaRPr>
          </a:p>
        </p:txBody>
      </p:sp>
      <p:pic>
        <p:nvPicPr>
          <p:cNvPr id="1375" name="Google Shape;1375;p72"/>
          <p:cNvPicPr preferRelativeResize="0"/>
          <p:nvPr/>
        </p:nvPicPr>
        <p:blipFill>
          <a:blip r:embed="rId4">
            <a:alphaModFix/>
          </a:blip>
          <a:stretch>
            <a:fillRect/>
          </a:stretch>
        </p:blipFill>
        <p:spPr>
          <a:xfrm>
            <a:off x="5159063" y="947725"/>
            <a:ext cx="2745625" cy="23926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7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Class Activation Map of conv2D layer</a:t>
            </a:r>
            <a:endParaRPr/>
          </a:p>
        </p:txBody>
      </p:sp>
      <p:pic>
        <p:nvPicPr>
          <p:cNvPr id="1381" name="Google Shape;1381;p73"/>
          <p:cNvPicPr preferRelativeResize="0"/>
          <p:nvPr/>
        </p:nvPicPr>
        <p:blipFill>
          <a:blip r:embed="rId3">
            <a:alphaModFix/>
          </a:blip>
          <a:stretch>
            <a:fillRect/>
          </a:stretch>
        </p:blipFill>
        <p:spPr>
          <a:xfrm>
            <a:off x="702300" y="877725"/>
            <a:ext cx="1572075" cy="3131575"/>
          </a:xfrm>
          <a:prstGeom prst="rect">
            <a:avLst/>
          </a:prstGeom>
          <a:noFill/>
          <a:ln>
            <a:noFill/>
          </a:ln>
        </p:spPr>
      </p:pic>
      <p:pic>
        <p:nvPicPr>
          <p:cNvPr id="1382" name="Google Shape;1382;p73"/>
          <p:cNvPicPr preferRelativeResize="0"/>
          <p:nvPr/>
        </p:nvPicPr>
        <p:blipFill>
          <a:blip r:embed="rId4">
            <a:alphaModFix/>
          </a:blip>
          <a:stretch>
            <a:fillRect/>
          </a:stretch>
        </p:blipFill>
        <p:spPr>
          <a:xfrm>
            <a:off x="3785964" y="877513"/>
            <a:ext cx="1572075" cy="3132006"/>
          </a:xfrm>
          <a:prstGeom prst="rect">
            <a:avLst/>
          </a:prstGeom>
          <a:noFill/>
          <a:ln>
            <a:noFill/>
          </a:ln>
        </p:spPr>
      </p:pic>
      <p:pic>
        <p:nvPicPr>
          <p:cNvPr id="1383" name="Google Shape;1383;p73"/>
          <p:cNvPicPr preferRelativeResize="0"/>
          <p:nvPr/>
        </p:nvPicPr>
        <p:blipFill>
          <a:blip r:embed="rId5">
            <a:alphaModFix/>
          </a:blip>
          <a:stretch>
            <a:fillRect/>
          </a:stretch>
        </p:blipFill>
        <p:spPr>
          <a:xfrm>
            <a:off x="6869651" y="834175"/>
            <a:ext cx="1572075" cy="3218689"/>
          </a:xfrm>
          <a:prstGeom prst="rect">
            <a:avLst/>
          </a:prstGeom>
          <a:noFill/>
          <a:ln>
            <a:noFill/>
          </a:ln>
        </p:spPr>
      </p:pic>
      <p:sp>
        <p:nvSpPr>
          <p:cNvPr id="1384" name="Google Shape;1384;p73"/>
          <p:cNvSpPr txBox="1"/>
          <p:nvPr/>
        </p:nvSpPr>
        <p:spPr>
          <a:xfrm>
            <a:off x="1075838" y="4009525"/>
            <a:ext cx="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Original</a:t>
            </a:r>
            <a:endParaRPr>
              <a:latin typeface="Roboto"/>
              <a:ea typeface="Roboto"/>
              <a:cs typeface="Roboto"/>
              <a:sym typeface="Roboto"/>
            </a:endParaRPr>
          </a:p>
        </p:txBody>
      </p:sp>
      <p:sp>
        <p:nvSpPr>
          <p:cNvPr id="1385" name="Google Shape;1385;p73"/>
          <p:cNvSpPr txBox="1"/>
          <p:nvPr/>
        </p:nvSpPr>
        <p:spPr>
          <a:xfrm>
            <a:off x="3587250" y="4009525"/>
            <a:ext cx="195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Predicted: Parthenium</a:t>
            </a:r>
            <a:endParaRPr>
              <a:latin typeface="Roboto"/>
              <a:ea typeface="Roboto"/>
              <a:cs typeface="Roboto"/>
              <a:sym typeface="Roboto"/>
            </a:endParaRPr>
          </a:p>
        </p:txBody>
      </p:sp>
      <p:sp>
        <p:nvSpPr>
          <p:cNvPr id="1386" name="Google Shape;1386;p73"/>
          <p:cNvSpPr txBox="1"/>
          <p:nvPr/>
        </p:nvSpPr>
        <p:spPr>
          <a:xfrm>
            <a:off x="6427938" y="4009525"/>
            <a:ext cx="24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Label: Prickly Acacia</a:t>
            </a:r>
            <a:endParaRPr>
              <a:latin typeface="Roboto"/>
              <a:ea typeface="Roboto"/>
              <a:cs typeface="Roboto"/>
              <a:sym typeface="Roboto"/>
            </a:endParaRPr>
          </a:p>
        </p:txBody>
      </p:sp>
      <p:sp>
        <p:nvSpPr>
          <p:cNvPr id="1387" name="Google Shape;1387;p73"/>
          <p:cNvSpPr txBox="1"/>
          <p:nvPr/>
        </p:nvSpPr>
        <p:spPr>
          <a:xfrm>
            <a:off x="2589750" y="1317125"/>
            <a:ext cx="1100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Activation region overlaps with true label?</a:t>
            </a:r>
            <a:endParaRPr sz="1000">
              <a:latin typeface="Roboto"/>
              <a:ea typeface="Roboto"/>
              <a:cs typeface="Roboto"/>
              <a:sym typeface="Roboto"/>
            </a:endParaRPr>
          </a:p>
        </p:txBody>
      </p:sp>
      <p:sp>
        <p:nvSpPr>
          <p:cNvPr id="1388" name="Google Shape;1388;p73"/>
          <p:cNvSpPr txBox="1"/>
          <p:nvPr/>
        </p:nvSpPr>
        <p:spPr>
          <a:xfrm>
            <a:off x="5875400" y="987350"/>
            <a:ext cx="126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Positive class contributed to activation map</a:t>
            </a:r>
            <a:endParaRPr sz="1000">
              <a:latin typeface="Roboto"/>
              <a:ea typeface="Roboto"/>
              <a:cs typeface="Roboto"/>
              <a:sym typeface="Roboto"/>
            </a:endParaRPr>
          </a:p>
        </p:txBody>
      </p:sp>
      <p:sp>
        <p:nvSpPr>
          <p:cNvPr id="1389" name="Google Shape;1389;p73"/>
          <p:cNvSpPr txBox="1"/>
          <p:nvPr/>
        </p:nvSpPr>
        <p:spPr>
          <a:xfrm>
            <a:off x="5608750" y="2431450"/>
            <a:ext cx="126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Gabor Filter contributed to activation map</a:t>
            </a:r>
            <a:endParaRPr sz="1000">
              <a:latin typeface="Roboto"/>
              <a:ea typeface="Roboto"/>
              <a:cs typeface="Roboto"/>
              <a:sym typeface="Roboto"/>
            </a:endParaRPr>
          </a:p>
        </p:txBody>
      </p:sp>
      <p:pic>
        <p:nvPicPr>
          <p:cNvPr id="1390" name="Google Shape;1390;p73"/>
          <p:cNvPicPr preferRelativeResize="0"/>
          <p:nvPr/>
        </p:nvPicPr>
        <p:blipFill>
          <a:blip r:embed="rId6">
            <a:alphaModFix/>
          </a:blip>
          <a:stretch>
            <a:fillRect/>
          </a:stretch>
        </p:blipFill>
        <p:spPr>
          <a:xfrm>
            <a:off x="702296" y="880911"/>
            <a:ext cx="1572075" cy="3125210"/>
          </a:xfrm>
          <a:prstGeom prst="rect">
            <a:avLst/>
          </a:prstGeom>
          <a:noFill/>
          <a:ln>
            <a:noFill/>
          </a:ln>
        </p:spPr>
      </p:pic>
      <p:pic>
        <p:nvPicPr>
          <p:cNvPr id="1391" name="Google Shape;1391;p73"/>
          <p:cNvPicPr preferRelativeResize="0"/>
          <p:nvPr/>
        </p:nvPicPr>
        <p:blipFill>
          <a:blip r:embed="rId7">
            <a:alphaModFix/>
          </a:blip>
          <a:stretch>
            <a:fillRect/>
          </a:stretch>
        </p:blipFill>
        <p:spPr>
          <a:xfrm>
            <a:off x="3781720" y="886499"/>
            <a:ext cx="1572075" cy="3114033"/>
          </a:xfrm>
          <a:prstGeom prst="rect">
            <a:avLst/>
          </a:prstGeom>
          <a:noFill/>
          <a:ln>
            <a:noFill/>
          </a:ln>
        </p:spPr>
      </p:pic>
      <p:pic>
        <p:nvPicPr>
          <p:cNvPr id="1392" name="Google Shape;1392;p73"/>
          <p:cNvPicPr preferRelativeResize="0"/>
          <p:nvPr/>
        </p:nvPicPr>
        <p:blipFill>
          <a:blip r:embed="rId8">
            <a:alphaModFix/>
          </a:blip>
          <a:stretch>
            <a:fillRect/>
          </a:stretch>
        </p:blipFill>
        <p:spPr>
          <a:xfrm>
            <a:off x="6869646" y="837270"/>
            <a:ext cx="1572075" cy="3212501"/>
          </a:xfrm>
          <a:prstGeom prst="rect">
            <a:avLst/>
          </a:prstGeom>
          <a:noFill/>
          <a:ln>
            <a:noFill/>
          </a:ln>
        </p:spPr>
      </p:pic>
      <p:sp>
        <p:nvSpPr>
          <p:cNvPr id="1393" name="Google Shape;1393;p73"/>
          <p:cNvSpPr/>
          <p:nvPr/>
        </p:nvSpPr>
        <p:spPr>
          <a:xfrm>
            <a:off x="7078600" y="2864700"/>
            <a:ext cx="1521900" cy="11850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4" name="Google Shape;1394;p73"/>
          <p:cNvCxnSpPr>
            <a:stCxn id="1389" idx="2"/>
            <a:endCxn id="1393" idx="1"/>
          </p:cNvCxnSpPr>
          <p:nvPr/>
        </p:nvCxnSpPr>
        <p:spPr>
          <a:xfrm>
            <a:off x="6239200" y="3077950"/>
            <a:ext cx="839400" cy="379200"/>
          </a:xfrm>
          <a:prstGeom prst="straightConnector1">
            <a:avLst/>
          </a:prstGeom>
          <a:noFill/>
          <a:ln w="19050" cap="flat" cmpd="sng">
            <a:solidFill>
              <a:schemeClr val="accent5"/>
            </a:solidFill>
            <a:prstDash val="solid"/>
            <a:round/>
            <a:headEnd type="none" w="med" len="med"/>
            <a:tailEnd type="none" w="med" len="med"/>
          </a:ln>
        </p:spPr>
      </p:cxnSp>
      <p:sp>
        <p:nvSpPr>
          <p:cNvPr id="1395" name="Google Shape;1395;p73"/>
          <p:cNvSpPr/>
          <p:nvPr/>
        </p:nvSpPr>
        <p:spPr>
          <a:xfrm>
            <a:off x="7413625" y="1317125"/>
            <a:ext cx="1028100" cy="8004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6" name="Google Shape;1396;p73"/>
          <p:cNvCxnSpPr>
            <a:stCxn id="1388" idx="2"/>
            <a:endCxn id="1395" idx="1"/>
          </p:cNvCxnSpPr>
          <p:nvPr/>
        </p:nvCxnSpPr>
        <p:spPr>
          <a:xfrm>
            <a:off x="6505850" y="1633850"/>
            <a:ext cx="907800" cy="83400"/>
          </a:xfrm>
          <a:prstGeom prst="straightConnector1">
            <a:avLst/>
          </a:prstGeom>
          <a:noFill/>
          <a:ln w="19050" cap="flat" cmpd="sng">
            <a:solidFill>
              <a:schemeClr val="accent5"/>
            </a:solidFill>
            <a:prstDash val="solid"/>
            <a:round/>
            <a:headEnd type="none" w="med" len="med"/>
            <a:tailEnd type="none" w="med" len="med"/>
          </a:ln>
        </p:spPr>
      </p:cxnSp>
      <p:sp>
        <p:nvSpPr>
          <p:cNvPr id="1397" name="Google Shape;1397;p73"/>
          <p:cNvSpPr/>
          <p:nvPr/>
        </p:nvSpPr>
        <p:spPr>
          <a:xfrm>
            <a:off x="4057976" y="1348025"/>
            <a:ext cx="1128000" cy="9027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8" name="Google Shape;1398;p73"/>
          <p:cNvCxnSpPr>
            <a:stCxn id="1387" idx="2"/>
            <a:endCxn id="1397" idx="1"/>
          </p:cNvCxnSpPr>
          <p:nvPr/>
        </p:nvCxnSpPr>
        <p:spPr>
          <a:xfrm rot="10800000" flipH="1">
            <a:off x="3139950" y="1799525"/>
            <a:ext cx="918000" cy="16410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7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Class Activation Map of conv2D layer</a:t>
            </a:r>
            <a:endParaRPr/>
          </a:p>
        </p:txBody>
      </p:sp>
      <p:pic>
        <p:nvPicPr>
          <p:cNvPr id="1404" name="Google Shape;1404;p74"/>
          <p:cNvPicPr preferRelativeResize="0"/>
          <p:nvPr/>
        </p:nvPicPr>
        <p:blipFill>
          <a:blip r:embed="rId3">
            <a:alphaModFix/>
          </a:blip>
          <a:stretch>
            <a:fillRect/>
          </a:stretch>
        </p:blipFill>
        <p:spPr>
          <a:xfrm>
            <a:off x="457200" y="1438975"/>
            <a:ext cx="2457450" cy="2438400"/>
          </a:xfrm>
          <a:prstGeom prst="rect">
            <a:avLst/>
          </a:prstGeom>
          <a:noFill/>
          <a:ln>
            <a:noFill/>
          </a:ln>
        </p:spPr>
      </p:pic>
      <p:pic>
        <p:nvPicPr>
          <p:cNvPr id="1405" name="Google Shape;1405;p74"/>
          <p:cNvPicPr preferRelativeResize="0"/>
          <p:nvPr/>
        </p:nvPicPr>
        <p:blipFill>
          <a:blip r:embed="rId4">
            <a:alphaModFix/>
          </a:blip>
          <a:stretch>
            <a:fillRect/>
          </a:stretch>
        </p:blipFill>
        <p:spPr>
          <a:xfrm>
            <a:off x="3418750" y="1424675"/>
            <a:ext cx="2457450" cy="2466975"/>
          </a:xfrm>
          <a:prstGeom prst="rect">
            <a:avLst/>
          </a:prstGeom>
          <a:noFill/>
          <a:ln>
            <a:noFill/>
          </a:ln>
        </p:spPr>
      </p:pic>
      <p:pic>
        <p:nvPicPr>
          <p:cNvPr id="1406" name="Google Shape;1406;p74"/>
          <p:cNvPicPr preferRelativeResize="0"/>
          <p:nvPr/>
        </p:nvPicPr>
        <p:blipFill>
          <a:blip r:embed="rId5">
            <a:alphaModFix/>
          </a:blip>
          <a:stretch>
            <a:fillRect/>
          </a:stretch>
        </p:blipFill>
        <p:spPr>
          <a:xfrm>
            <a:off x="6380300" y="1424675"/>
            <a:ext cx="2438400" cy="2438400"/>
          </a:xfrm>
          <a:prstGeom prst="rect">
            <a:avLst/>
          </a:prstGeom>
          <a:noFill/>
          <a:ln>
            <a:noFill/>
          </a:ln>
        </p:spPr>
      </p:pic>
      <p:sp>
        <p:nvSpPr>
          <p:cNvPr id="1407" name="Google Shape;1407;p74"/>
          <p:cNvSpPr/>
          <p:nvPr/>
        </p:nvSpPr>
        <p:spPr>
          <a:xfrm>
            <a:off x="4834175" y="1788975"/>
            <a:ext cx="1298100" cy="2321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4"/>
          <p:cNvSpPr txBox="1"/>
          <p:nvPr/>
        </p:nvSpPr>
        <p:spPr>
          <a:xfrm>
            <a:off x="3830250" y="4297050"/>
            <a:ext cx="120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409" name="Google Shape;1409;p74"/>
          <p:cNvSpPr txBox="1"/>
          <p:nvPr/>
        </p:nvSpPr>
        <p:spPr>
          <a:xfrm>
            <a:off x="3617775" y="946375"/>
            <a:ext cx="2206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Perhaps whites spots mistaken as white flowers of parthenium?</a:t>
            </a:r>
            <a:endParaRPr sz="1000">
              <a:latin typeface="Roboto"/>
              <a:ea typeface="Roboto"/>
              <a:cs typeface="Roboto"/>
              <a:sym typeface="Roboto"/>
            </a:endParaRPr>
          </a:p>
        </p:txBody>
      </p:sp>
      <p:sp>
        <p:nvSpPr>
          <p:cNvPr id="1410" name="Google Shape;1410;p74"/>
          <p:cNvSpPr/>
          <p:nvPr/>
        </p:nvSpPr>
        <p:spPr>
          <a:xfrm>
            <a:off x="7275750" y="1582963"/>
            <a:ext cx="1298100" cy="21504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4"/>
          <p:cNvSpPr txBox="1"/>
          <p:nvPr/>
        </p:nvSpPr>
        <p:spPr>
          <a:xfrm>
            <a:off x="6956050" y="903675"/>
            <a:ext cx="105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Spot on!</a:t>
            </a:r>
            <a:endParaRPr>
              <a:latin typeface="Roboto"/>
              <a:ea typeface="Roboto"/>
              <a:cs typeface="Roboto"/>
              <a:sym typeface="Roboto"/>
            </a:endParaRPr>
          </a:p>
        </p:txBody>
      </p:sp>
      <p:cxnSp>
        <p:nvCxnSpPr>
          <p:cNvPr id="1412" name="Google Shape;1412;p74"/>
          <p:cNvCxnSpPr>
            <a:stCxn id="1409" idx="3"/>
          </p:cNvCxnSpPr>
          <p:nvPr/>
        </p:nvCxnSpPr>
        <p:spPr>
          <a:xfrm>
            <a:off x="5823975" y="1192675"/>
            <a:ext cx="148500" cy="597900"/>
          </a:xfrm>
          <a:prstGeom prst="straightConnector1">
            <a:avLst/>
          </a:prstGeom>
          <a:noFill/>
          <a:ln w="19050" cap="flat" cmpd="sng">
            <a:solidFill>
              <a:schemeClr val="accent5"/>
            </a:solidFill>
            <a:prstDash val="solid"/>
            <a:round/>
            <a:headEnd type="none" w="med" len="med"/>
            <a:tailEnd type="none" w="med" len="med"/>
          </a:ln>
        </p:spPr>
      </p:cxnSp>
      <p:cxnSp>
        <p:nvCxnSpPr>
          <p:cNvPr id="1413" name="Google Shape;1413;p74"/>
          <p:cNvCxnSpPr>
            <a:stCxn id="1411" idx="3"/>
          </p:cNvCxnSpPr>
          <p:nvPr/>
        </p:nvCxnSpPr>
        <p:spPr>
          <a:xfrm>
            <a:off x="8012050" y="1103775"/>
            <a:ext cx="198300" cy="475800"/>
          </a:xfrm>
          <a:prstGeom prst="straightConnector1">
            <a:avLst/>
          </a:prstGeom>
          <a:noFill/>
          <a:ln w="19050" cap="flat" cmpd="sng">
            <a:solidFill>
              <a:schemeClr val="accent5"/>
            </a:solidFill>
            <a:prstDash val="solid"/>
            <a:round/>
            <a:headEnd type="none" w="med" len="med"/>
            <a:tailEnd type="none" w="med" len="med"/>
          </a:ln>
        </p:spPr>
      </p:cxnSp>
      <p:sp>
        <p:nvSpPr>
          <p:cNvPr id="1414" name="Google Shape;1414;p74"/>
          <p:cNvSpPr txBox="1"/>
          <p:nvPr/>
        </p:nvSpPr>
        <p:spPr>
          <a:xfrm>
            <a:off x="1101413" y="4143825"/>
            <a:ext cx="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Original</a:t>
            </a:r>
            <a:endParaRPr>
              <a:latin typeface="Roboto"/>
              <a:ea typeface="Roboto"/>
              <a:cs typeface="Roboto"/>
              <a:sym typeface="Roboto"/>
            </a:endParaRPr>
          </a:p>
        </p:txBody>
      </p:sp>
      <p:sp>
        <p:nvSpPr>
          <p:cNvPr id="1415" name="Google Shape;1415;p74"/>
          <p:cNvSpPr txBox="1"/>
          <p:nvPr/>
        </p:nvSpPr>
        <p:spPr>
          <a:xfrm>
            <a:off x="3570925" y="4110075"/>
            <a:ext cx="215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Predicted: Parthenium</a:t>
            </a:r>
            <a:endParaRPr>
              <a:latin typeface="Roboto"/>
              <a:ea typeface="Roboto"/>
              <a:cs typeface="Roboto"/>
              <a:sym typeface="Roboto"/>
            </a:endParaRPr>
          </a:p>
        </p:txBody>
      </p:sp>
      <p:sp>
        <p:nvSpPr>
          <p:cNvPr id="1416" name="Google Shape;1416;p74"/>
          <p:cNvSpPr txBox="1"/>
          <p:nvPr/>
        </p:nvSpPr>
        <p:spPr>
          <a:xfrm>
            <a:off x="6453513" y="4143825"/>
            <a:ext cx="24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True Label: Prickly Acacia</a:t>
            </a:r>
            <a:endParaRPr>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7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4th model - 3rd Model + 3 Filters applied</a:t>
            </a:r>
            <a:endParaRPr/>
          </a:p>
        </p:txBody>
      </p:sp>
      <p:sp>
        <p:nvSpPr>
          <p:cNvPr id="1422" name="Google Shape;1422;p75"/>
          <p:cNvSpPr txBox="1"/>
          <p:nvPr/>
        </p:nvSpPr>
        <p:spPr>
          <a:xfrm>
            <a:off x="622075" y="1163575"/>
            <a:ext cx="7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423" name="Google Shape;1423;p75"/>
          <p:cNvSpPr/>
          <p:nvPr/>
        </p:nvSpPr>
        <p:spPr>
          <a:xfrm>
            <a:off x="1853275" y="13340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Issue</a:t>
            </a: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Features were suboptimal and confuses the model more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not complex enough</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1424" name="Google Shape;1424;p75"/>
          <p:cNvSpPr/>
          <p:nvPr/>
        </p:nvSpPr>
        <p:spPr>
          <a:xfrm>
            <a:off x="4622200" y="13340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What can we try?</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Increase complexity of feature present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Include other data that might help model</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we did</a:t>
            </a:r>
            <a:endParaRPr/>
          </a:p>
        </p:txBody>
      </p:sp>
      <p:sp>
        <p:nvSpPr>
          <p:cNvPr id="1430" name="Google Shape;1430;p76"/>
          <p:cNvSpPr/>
          <p:nvPr/>
        </p:nvSpPr>
        <p:spPr>
          <a:xfrm>
            <a:off x="4876800" y="2562225"/>
            <a:ext cx="3819600" cy="2169600"/>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6"/>
          <p:cNvSpPr/>
          <p:nvPr/>
        </p:nvSpPr>
        <p:spPr>
          <a:xfrm>
            <a:off x="457175" y="2562225"/>
            <a:ext cx="3819600" cy="2169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695348" y="2842975"/>
            <a:ext cx="3343240" cy="1488800"/>
            <a:chOff x="695348" y="2302075"/>
            <a:chExt cx="3343240" cy="1488800"/>
          </a:xfrm>
        </p:grpSpPr>
        <p:sp>
          <p:nvSpPr>
            <p:cNvPr id="1433" name="Google Shape;1433;p76"/>
            <p:cNvSpPr txBox="1"/>
            <p:nvPr/>
          </p:nvSpPr>
          <p:spPr>
            <a:xfrm>
              <a:off x="695348" y="2302075"/>
              <a:ext cx="27096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Increase hidden layer size</a:t>
              </a:r>
              <a:endParaRPr sz="1800" b="1">
                <a:solidFill>
                  <a:srgbClr val="000000"/>
                </a:solidFill>
                <a:latin typeface="Fira Sans Extra Condensed"/>
                <a:ea typeface="Fira Sans Extra Condensed"/>
                <a:cs typeface="Fira Sans Extra Condensed"/>
                <a:sym typeface="Fira Sans Extra Condensed"/>
              </a:endParaRPr>
            </a:p>
          </p:txBody>
        </p:sp>
        <p:sp>
          <p:nvSpPr>
            <p:cNvPr id="1434" name="Google Shape;1434;p76"/>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Exponentially more parameters to tune</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Longer to converge, is our dataset that complex?</a:t>
              </a:r>
              <a:endParaRPr>
                <a:latin typeface="Roboto"/>
                <a:ea typeface="Roboto"/>
                <a:cs typeface="Roboto"/>
                <a:sym typeface="Roboto"/>
              </a:endParaRPr>
            </a:p>
          </p:txBody>
        </p:sp>
      </p:grpSp>
      <p:grpSp>
        <p:nvGrpSpPr>
          <p:cNvPr id="1435" name="Google Shape;1435;p76"/>
          <p:cNvGrpSpPr/>
          <p:nvPr/>
        </p:nvGrpSpPr>
        <p:grpSpPr>
          <a:xfrm>
            <a:off x="5114996" y="2842976"/>
            <a:ext cx="3343204" cy="1488799"/>
            <a:chOff x="5114996" y="2302076"/>
            <a:chExt cx="3343204" cy="1488799"/>
          </a:xfrm>
        </p:grpSpPr>
        <p:sp>
          <p:nvSpPr>
            <p:cNvPr id="1436" name="Google Shape;1436;p76"/>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Modify input data</a:t>
              </a:r>
              <a:endParaRPr sz="1800" b="1">
                <a:solidFill>
                  <a:srgbClr val="000000"/>
                </a:solidFill>
                <a:latin typeface="Fira Sans Extra Condensed"/>
                <a:ea typeface="Fira Sans Extra Condensed"/>
                <a:cs typeface="Fira Sans Extra Condensed"/>
                <a:sym typeface="Fira Sans Extra Condensed"/>
              </a:endParaRPr>
            </a:p>
          </p:txBody>
        </p:sp>
        <p:sp>
          <p:nvSpPr>
            <p:cNvPr id="1437" name="Google Shape;1437;p76"/>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SzPts val="1400"/>
                <a:buFont typeface="Roboto"/>
                <a:buChar char="●"/>
              </a:pPr>
              <a:r>
                <a:rPr lang="en">
                  <a:latin typeface="Roboto"/>
                  <a:ea typeface="Roboto"/>
                  <a:cs typeface="Roboto"/>
                  <a:sym typeface="Roboto"/>
                </a:rPr>
                <a:t>Data augmentation</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Rotate</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Flip</a:t>
              </a:r>
              <a:endParaRPr>
                <a:latin typeface="Roboto"/>
                <a:ea typeface="Roboto"/>
                <a:cs typeface="Roboto"/>
                <a:sym typeface="Roboto"/>
              </a:endParaRPr>
            </a:p>
            <a:p>
              <a:pPr marL="342900" lvl="0" indent="-317500" algn="l" rtl="0">
                <a:spcBef>
                  <a:spcPts val="0"/>
                </a:spcBef>
                <a:spcAft>
                  <a:spcPts val="0"/>
                </a:spcAft>
                <a:buSzPts val="1400"/>
                <a:buFont typeface="Roboto"/>
                <a:buChar char="●"/>
              </a:pPr>
              <a:r>
                <a:rPr lang="en">
                  <a:latin typeface="Roboto"/>
                  <a:ea typeface="Roboto"/>
                  <a:cs typeface="Roboto"/>
                  <a:sym typeface="Roboto"/>
                </a:rPr>
                <a:t>Include other transformation?</a:t>
              </a:r>
              <a:endParaRPr>
                <a:latin typeface="Roboto"/>
                <a:ea typeface="Roboto"/>
                <a:cs typeface="Roboto"/>
                <a:sym typeface="Roboto"/>
              </a:endParaRPr>
            </a:p>
          </p:txBody>
        </p:sp>
      </p:grpSp>
      <p:sp>
        <p:nvSpPr>
          <p:cNvPr id="1438" name="Google Shape;1438;p76"/>
          <p:cNvSpPr/>
          <p:nvPr/>
        </p:nvSpPr>
        <p:spPr>
          <a:xfrm>
            <a:off x="1219200" y="1200075"/>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6"/>
          <p:cNvSpPr txBox="1"/>
          <p:nvPr/>
        </p:nvSpPr>
        <p:spPr>
          <a:xfrm>
            <a:off x="2202450" y="1296550"/>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4th model - 3rd Model + 3 Filters applied</a:t>
            </a:r>
            <a:endParaRPr sz="1800" b="1">
              <a:solidFill>
                <a:schemeClr val="dk1"/>
              </a:solidFill>
              <a:latin typeface="Fira Sans Extra Condensed"/>
              <a:ea typeface="Fira Sans Extra Condensed"/>
              <a:cs typeface="Fira Sans Extra Condensed"/>
              <a:sym typeface="Fira Sans Extra Condensed"/>
            </a:endParaRPr>
          </a:p>
        </p:txBody>
      </p:sp>
      <p:cxnSp>
        <p:nvCxnSpPr>
          <p:cNvPr id="1440" name="Google Shape;1440;p76"/>
          <p:cNvCxnSpPr>
            <a:stCxn id="1438" idx="2"/>
            <a:endCxn id="1431" idx="0"/>
          </p:cNvCxnSpPr>
          <p:nvPr/>
        </p:nvCxnSpPr>
        <p:spPr>
          <a:xfrm rot="5400000">
            <a:off x="3057600" y="1041975"/>
            <a:ext cx="829800" cy="2211000"/>
          </a:xfrm>
          <a:prstGeom prst="bentConnector3">
            <a:avLst>
              <a:gd name="adj1" fmla="val 49991"/>
            </a:avLst>
          </a:prstGeom>
          <a:noFill/>
          <a:ln w="9525" cap="flat" cmpd="sng">
            <a:solidFill>
              <a:schemeClr val="accent5"/>
            </a:solidFill>
            <a:prstDash val="solid"/>
            <a:round/>
            <a:headEnd type="none" w="med" len="med"/>
            <a:tailEnd type="stealth" w="med" len="med"/>
          </a:ln>
        </p:spPr>
      </p:cxnSp>
      <p:cxnSp>
        <p:nvCxnSpPr>
          <p:cNvPr id="1441" name="Google Shape;1441;p76"/>
          <p:cNvCxnSpPr>
            <a:stCxn id="1438" idx="2"/>
            <a:endCxn id="1430" idx="0"/>
          </p:cNvCxnSpPr>
          <p:nvPr/>
        </p:nvCxnSpPr>
        <p:spPr>
          <a:xfrm rot="-5400000" flipH="1">
            <a:off x="5267400" y="1043175"/>
            <a:ext cx="829800" cy="2208600"/>
          </a:xfrm>
          <a:prstGeom prst="bentConnector3">
            <a:avLst>
              <a:gd name="adj1" fmla="val 49991"/>
            </a:avLst>
          </a:prstGeom>
          <a:noFill/>
          <a:ln w="9525" cap="flat" cmpd="sng">
            <a:solidFill>
              <a:srgbClr val="6AA84F"/>
            </a:solidFill>
            <a:prstDash val="solid"/>
            <a:round/>
            <a:headEnd type="none" w="med" len="med"/>
            <a:tailEnd type="stealth" w="med" len="med"/>
          </a:ln>
        </p:spPr>
      </p:cxnSp>
      <p:grpSp>
        <p:nvGrpSpPr>
          <p:cNvPr id="1442" name="Google Shape;1442;p76"/>
          <p:cNvGrpSpPr/>
          <p:nvPr/>
        </p:nvGrpSpPr>
        <p:grpSpPr>
          <a:xfrm>
            <a:off x="7388734" y="893408"/>
            <a:ext cx="1298078" cy="1145747"/>
            <a:chOff x="3268225" y="2120225"/>
            <a:chExt cx="1107575" cy="977600"/>
          </a:xfrm>
        </p:grpSpPr>
        <p:sp>
          <p:nvSpPr>
            <p:cNvPr id="1443" name="Google Shape;1443;p76"/>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6"/>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6"/>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6"/>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6"/>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6"/>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6"/>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6"/>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6"/>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6"/>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6"/>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6"/>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6"/>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6"/>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6"/>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6"/>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6"/>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6"/>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6"/>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6"/>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6"/>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6"/>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6"/>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6"/>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6"/>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6"/>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6"/>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6"/>
          <p:cNvSpPr/>
          <p:nvPr/>
        </p:nvSpPr>
        <p:spPr>
          <a:xfrm flipH="1">
            <a:off x="3991950" y="4661250"/>
            <a:ext cx="1160100" cy="339300"/>
          </a:xfrm>
          <a:prstGeom prst="curvedUpArrow">
            <a:avLst>
              <a:gd name="adj1" fmla="val 25659"/>
              <a:gd name="adj2" fmla="val 50000"/>
              <a:gd name="adj3" fmla="val 19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6"/>
          <p:cNvSpPr txBox="1"/>
          <p:nvPr/>
        </p:nvSpPr>
        <p:spPr>
          <a:xfrm>
            <a:off x="5061700" y="4612375"/>
            <a:ext cx="334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Can always come back to explore with more data as well!</a:t>
            </a:r>
            <a:endParaRPr>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77"/>
          <p:cNvSpPr/>
          <p:nvPr/>
        </p:nvSpPr>
        <p:spPr>
          <a:xfrm>
            <a:off x="299813" y="1024875"/>
            <a:ext cx="5307000" cy="266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5th model - 4th Model + Histogram Equalized + Rotate &amp; Flip x4</a:t>
            </a:r>
            <a:endParaRPr/>
          </a:p>
        </p:txBody>
      </p:sp>
      <p:pic>
        <p:nvPicPr>
          <p:cNvPr id="1481" name="Google Shape;1481;p77"/>
          <p:cNvPicPr preferRelativeResize="0"/>
          <p:nvPr/>
        </p:nvPicPr>
        <p:blipFill>
          <a:blip r:embed="rId3">
            <a:alphaModFix/>
          </a:blip>
          <a:stretch>
            <a:fillRect/>
          </a:stretch>
        </p:blipFill>
        <p:spPr>
          <a:xfrm>
            <a:off x="384863" y="1120175"/>
            <a:ext cx="2438400" cy="2438400"/>
          </a:xfrm>
          <a:prstGeom prst="rect">
            <a:avLst/>
          </a:prstGeom>
          <a:noFill/>
          <a:ln>
            <a:noFill/>
          </a:ln>
        </p:spPr>
      </p:pic>
      <p:pic>
        <p:nvPicPr>
          <p:cNvPr id="1482" name="Google Shape;1482;p77"/>
          <p:cNvPicPr preferRelativeResize="0"/>
          <p:nvPr/>
        </p:nvPicPr>
        <p:blipFill>
          <a:blip r:embed="rId4">
            <a:alphaModFix/>
          </a:blip>
          <a:stretch>
            <a:fillRect/>
          </a:stretch>
        </p:blipFill>
        <p:spPr>
          <a:xfrm>
            <a:off x="6405788" y="1120175"/>
            <a:ext cx="2438400" cy="2438400"/>
          </a:xfrm>
          <a:prstGeom prst="rect">
            <a:avLst/>
          </a:prstGeom>
          <a:noFill/>
          <a:ln>
            <a:noFill/>
          </a:ln>
        </p:spPr>
      </p:pic>
      <p:pic>
        <p:nvPicPr>
          <p:cNvPr id="1483" name="Google Shape;1483;p77"/>
          <p:cNvPicPr preferRelativeResize="0"/>
          <p:nvPr/>
        </p:nvPicPr>
        <p:blipFill>
          <a:blip r:embed="rId5">
            <a:alphaModFix/>
          </a:blip>
          <a:stretch>
            <a:fillRect/>
          </a:stretch>
        </p:blipFill>
        <p:spPr>
          <a:xfrm>
            <a:off x="3070138" y="1120175"/>
            <a:ext cx="2438400" cy="2438400"/>
          </a:xfrm>
          <a:prstGeom prst="rect">
            <a:avLst/>
          </a:prstGeom>
          <a:noFill/>
          <a:ln>
            <a:noFill/>
          </a:ln>
        </p:spPr>
      </p:pic>
      <p:sp>
        <p:nvSpPr>
          <p:cNvPr id="1484" name="Google Shape;1484;p77"/>
          <p:cNvSpPr txBox="1"/>
          <p:nvPr/>
        </p:nvSpPr>
        <p:spPr>
          <a:xfrm>
            <a:off x="5896650" y="2139275"/>
            <a:ext cx="2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1485" name="Google Shape;1485;p77"/>
          <p:cNvSpPr txBox="1"/>
          <p:nvPr/>
        </p:nvSpPr>
        <p:spPr>
          <a:xfrm>
            <a:off x="2036675" y="4260875"/>
            <a:ext cx="510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rotate and flip doubles as an upsampling method and thus only applied to non-negative datapoints </a:t>
            </a:r>
            <a:endParaRPr>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7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5th model - 4th Model + Histogram Equalized + Rotate &amp; Flip x4</a:t>
            </a:r>
            <a:endParaRPr/>
          </a:p>
        </p:txBody>
      </p:sp>
      <p:sp>
        <p:nvSpPr>
          <p:cNvPr id="1491" name="Google Shape;1491;p78"/>
          <p:cNvSpPr txBox="1"/>
          <p:nvPr/>
        </p:nvSpPr>
        <p:spPr>
          <a:xfrm>
            <a:off x="6058575" y="4789850"/>
            <a:ext cx="31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Note: Class 2 is Negative Class</a:t>
            </a:r>
            <a:endParaRPr>
              <a:latin typeface="Roboto"/>
              <a:ea typeface="Roboto"/>
              <a:cs typeface="Roboto"/>
              <a:sym typeface="Roboto"/>
            </a:endParaRPr>
          </a:p>
        </p:txBody>
      </p:sp>
      <p:graphicFrame>
        <p:nvGraphicFramePr>
          <p:cNvPr id="1492" name="Google Shape;1492;p78"/>
          <p:cNvGraphicFramePr/>
          <p:nvPr/>
        </p:nvGraphicFramePr>
        <p:xfrm>
          <a:off x="4640975" y="2041285"/>
          <a:ext cx="3000000" cy="3000000"/>
        </p:xfrm>
        <a:graphic>
          <a:graphicData uri="http://schemas.openxmlformats.org/drawingml/2006/table">
            <a:tbl>
              <a:tblPr>
                <a:noFill/>
                <a:tableStyleId>{DCFBF437-26DE-4D96-BCFE-B70B92DE5D73}</a:tableStyleId>
              </a:tblPr>
              <a:tblGrid>
                <a:gridCol w="1883300">
                  <a:extLst>
                    <a:ext uri="{9D8B030D-6E8A-4147-A177-3AD203B41FA5}">
                      <a16:colId xmlns:a16="http://schemas.microsoft.com/office/drawing/2014/main" val="20000"/>
                    </a:ext>
                  </a:extLst>
                </a:gridCol>
                <a:gridCol w="2389625">
                  <a:extLst>
                    <a:ext uri="{9D8B030D-6E8A-4147-A177-3AD203B41FA5}">
                      <a16:colId xmlns:a16="http://schemas.microsoft.com/office/drawing/2014/main" val="20001"/>
                    </a:ext>
                  </a:extLst>
                </a:gridCol>
              </a:tblGrid>
              <a:tr h="49220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Validation Set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Train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97.50%</a:t>
                      </a:r>
                      <a:endParaRPr sz="6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Validation accuracy</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88.40*%</a:t>
                      </a:r>
                      <a:endParaRPr sz="1000" b="1"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7800">
                <a:tc>
                  <a:txBody>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Micro Recall</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711 TP / 837 (TP+FN)= </a:t>
                      </a:r>
                      <a:r>
                        <a:rPr lang="en" sz="1000" b="1" u="sng">
                          <a:solidFill>
                            <a:schemeClr val="dk1"/>
                          </a:solidFill>
                          <a:latin typeface="Roboto"/>
                          <a:ea typeface="Roboto"/>
                          <a:cs typeface="Roboto"/>
                          <a:sym typeface="Roboto"/>
                        </a:rPr>
                        <a:t>84.95%</a:t>
                      </a:r>
                      <a:endParaRPr sz="10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1493" name="Google Shape;1493;p78"/>
          <p:cNvSpPr txBox="1"/>
          <p:nvPr/>
        </p:nvSpPr>
        <p:spPr>
          <a:xfrm>
            <a:off x="7064100" y="3732800"/>
            <a:ext cx="1849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*augmented validation set</a:t>
            </a:r>
            <a:endParaRPr sz="1100">
              <a:latin typeface="Roboto"/>
              <a:ea typeface="Roboto"/>
              <a:cs typeface="Roboto"/>
              <a:sym typeface="Roboto"/>
            </a:endParaRPr>
          </a:p>
        </p:txBody>
      </p:sp>
      <p:pic>
        <p:nvPicPr>
          <p:cNvPr id="1494" name="Google Shape;1494;p78"/>
          <p:cNvPicPr preferRelativeResize="0"/>
          <p:nvPr/>
        </p:nvPicPr>
        <p:blipFill>
          <a:blip r:embed="rId3">
            <a:alphaModFix/>
          </a:blip>
          <a:stretch>
            <a:fillRect/>
          </a:stretch>
        </p:blipFill>
        <p:spPr>
          <a:xfrm>
            <a:off x="152400" y="935275"/>
            <a:ext cx="4488575" cy="388106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Summary Transfer Learning</a:t>
            </a:r>
            <a:endParaRPr/>
          </a:p>
        </p:txBody>
      </p:sp>
      <p:graphicFrame>
        <p:nvGraphicFramePr>
          <p:cNvPr id="1500" name="Google Shape;1500;p79"/>
          <p:cNvGraphicFramePr/>
          <p:nvPr/>
        </p:nvGraphicFramePr>
        <p:xfrm>
          <a:off x="457200" y="971075"/>
          <a:ext cx="3000000" cy="3000000"/>
        </p:xfrm>
        <a:graphic>
          <a:graphicData uri="http://schemas.openxmlformats.org/drawingml/2006/table">
            <a:tbl>
              <a:tblPr>
                <a:noFill/>
                <a:tableStyleId>{DCFBF437-26DE-4D96-BCFE-B70B92DE5D73}</a:tableStyleId>
              </a:tblPr>
              <a:tblGrid>
                <a:gridCol w="2621775">
                  <a:extLst>
                    <a:ext uri="{9D8B030D-6E8A-4147-A177-3AD203B41FA5}">
                      <a16:colId xmlns:a16="http://schemas.microsoft.com/office/drawing/2014/main" val="20000"/>
                    </a:ext>
                  </a:extLst>
                </a:gridCol>
                <a:gridCol w="3326625">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Models vs Performance (Macro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ResNet50</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58.78 %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ResNet50 + Small conv</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69.53 %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ResNet50  + Bigger conv</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81.36 %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ResNet50  + Bigger conv + 3 cascaded filters (+data)</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80.65 %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85625">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ResNet50  + Bigger conv + 3 cascaded filters (+data) + Hist_eq (+data) +</a:t>
                      </a:r>
                      <a:br>
                        <a:rPr lang="en" sz="1800" b="1">
                          <a:solidFill>
                            <a:schemeClr val="lt1"/>
                          </a:solidFill>
                          <a:latin typeface="Fira Sans Extra Condensed"/>
                          <a:ea typeface="Fira Sans Extra Condensed"/>
                          <a:cs typeface="Fira Sans Extra Condensed"/>
                          <a:sym typeface="Fira Sans Extra Condensed"/>
                        </a:rPr>
                      </a:br>
                      <a:r>
                        <a:rPr lang="en" sz="1800" b="1">
                          <a:solidFill>
                            <a:schemeClr val="lt1"/>
                          </a:solidFill>
                          <a:latin typeface="Fira Sans Extra Condensed"/>
                          <a:ea typeface="Fira Sans Extra Condensed"/>
                          <a:cs typeface="Fira Sans Extra Condensed"/>
                          <a:sym typeface="Fira Sans Extra Condensed"/>
                        </a:rPr>
                        <a:t> rotate &amp; filp (+data) x4</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00FF"/>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84.95 %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grpSp>
        <p:nvGrpSpPr>
          <p:cNvPr id="1501" name="Google Shape;1501;p79"/>
          <p:cNvGrpSpPr/>
          <p:nvPr/>
        </p:nvGrpSpPr>
        <p:grpSpPr>
          <a:xfrm>
            <a:off x="6275561" y="1209065"/>
            <a:ext cx="2411226" cy="3405834"/>
            <a:chOff x="5894611" y="1313840"/>
            <a:chExt cx="2411226" cy="3405834"/>
          </a:xfrm>
        </p:grpSpPr>
        <p:sp>
          <p:nvSpPr>
            <p:cNvPr id="1502" name="Google Shape;1502;p79"/>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9"/>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9"/>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9"/>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9"/>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9"/>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9"/>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9"/>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9"/>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9"/>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9"/>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9"/>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9"/>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9"/>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9"/>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9"/>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9"/>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9"/>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9"/>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9"/>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9"/>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9"/>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9"/>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9"/>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9"/>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9"/>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9"/>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9"/>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9"/>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9"/>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9"/>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9"/>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9"/>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9"/>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9"/>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9"/>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9"/>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9"/>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9"/>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9"/>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8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Summary Transfer Learning</a:t>
            </a:r>
            <a:endParaRPr/>
          </a:p>
        </p:txBody>
      </p:sp>
      <p:graphicFrame>
        <p:nvGraphicFramePr>
          <p:cNvPr id="1583" name="Google Shape;1583;p80"/>
          <p:cNvGraphicFramePr/>
          <p:nvPr/>
        </p:nvGraphicFramePr>
        <p:xfrm>
          <a:off x="457200" y="971075"/>
          <a:ext cx="3000000" cy="3000000"/>
        </p:xfrm>
        <a:graphic>
          <a:graphicData uri="http://schemas.openxmlformats.org/drawingml/2006/table">
            <a:tbl>
              <a:tblPr>
                <a:noFill/>
                <a:tableStyleId>{DCFBF437-26DE-4D96-BCFE-B70B92DE5D73}</a:tableStyleId>
              </a:tblPr>
              <a:tblGrid>
                <a:gridCol w="2621775">
                  <a:extLst>
                    <a:ext uri="{9D8B030D-6E8A-4147-A177-3AD203B41FA5}">
                      <a16:colId xmlns:a16="http://schemas.microsoft.com/office/drawing/2014/main" val="20000"/>
                    </a:ext>
                  </a:extLst>
                </a:gridCol>
                <a:gridCol w="3326625">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Models vs Performance (Macro Recall)</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Base Model</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58.78 %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Base Model + Small conv</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69.53 %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Base Model  + Bigger conv</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81.36 %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856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Base Model  + Bigger conv + 3 cascaded filters (+data)</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80.65 %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Base Model  + Bigger conv + 3 cascaded filters (+data) + Hist_eq (+data) +</a:t>
                      </a:r>
                      <a:br>
                        <a:rPr lang="en" sz="1800" b="1">
                          <a:solidFill>
                            <a:schemeClr val="lt1"/>
                          </a:solidFill>
                          <a:latin typeface="Fira Sans Extra Condensed"/>
                          <a:ea typeface="Fira Sans Extra Condensed"/>
                          <a:cs typeface="Fira Sans Extra Condensed"/>
                          <a:sym typeface="Fira Sans Extra Condensed"/>
                        </a:rPr>
                      </a:br>
                      <a:r>
                        <a:rPr lang="en" sz="1800" b="1">
                          <a:solidFill>
                            <a:schemeClr val="lt1"/>
                          </a:solidFill>
                          <a:latin typeface="Fira Sans Extra Condensed"/>
                          <a:ea typeface="Fira Sans Extra Condensed"/>
                          <a:cs typeface="Fira Sans Extra Condensed"/>
                          <a:sym typeface="Fira Sans Extra Condensed"/>
                        </a:rPr>
                        <a:t> rotate &amp; filp (+data)</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ACC9F"/>
                    </a:solidFill>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84.95 % &lt;- selected</a:t>
                      </a:r>
                      <a:endParaRPr>
                        <a:solidFill>
                          <a:schemeClr val="lt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ACC9F"/>
                    </a:solidFill>
                  </a:tcPr>
                </a:tc>
                <a:extLst>
                  <a:ext uri="{0D108BD9-81ED-4DB2-BD59-A6C34878D82A}">
                    <a16:rowId xmlns:a16="http://schemas.microsoft.com/office/drawing/2014/main" val="10005"/>
                  </a:ext>
                </a:extLst>
              </a:tr>
            </a:tbl>
          </a:graphicData>
        </a:graphic>
      </p:graphicFrame>
      <p:grpSp>
        <p:nvGrpSpPr>
          <p:cNvPr id="1584" name="Google Shape;1584;p80"/>
          <p:cNvGrpSpPr/>
          <p:nvPr/>
        </p:nvGrpSpPr>
        <p:grpSpPr>
          <a:xfrm>
            <a:off x="6275561" y="1209065"/>
            <a:ext cx="2411226" cy="3405834"/>
            <a:chOff x="5894611" y="1313840"/>
            <a:chExt cx="2411226" cy="3405834"/>
          </a:xfrm>
        </p:grpSpPr>
        <p:sp>
          <p:nvSpPr>
            <p:cNvPr id="1585" name="Google Shape;1585;p80"/>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0"/>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0"/>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0"/>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0"/>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0"/>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0"/>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0"/>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0"/>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0"/>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0"/>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0"/>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0"/>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0"/>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0"/>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0"/>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0"/>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0"/>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0"/>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0"/>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0"/>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0"/>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0"/>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0"/>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0"/>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0"/>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0"/>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0"/>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0"/>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0"/>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0"/>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0"/>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0"/>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0"/>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0"/>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0"/>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0"/>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0"/>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0"/>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0"/>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0"/>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0"/>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0"/>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0"/>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0"/>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0"/>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0"/>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0"/>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0"/>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0"/>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0"/>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0"/>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0"/>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0"/>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0"/>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0"/>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0"/>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0"/>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0"/>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0"/>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0"/>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0"/>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0"/>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0"/>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0"/>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1" name="Google Shape;1661;p80"/>
          <p:cNvPicPr preferRelativeResize="0"/>
          <p:nvPr/>
        </p:nvPicPr>
        <p:blipFill>
          <a:blip r:embed="rId3">
            <a:alphaModFix/>
          </a:blip>
          <a:stretch>
            <a:fillRect/>
          </a:stretch>
        </p:blipFill>
        <p:spPr>
          <a:xfrm rot="-2474367">
            <a:off x="227500" y="3394475"/>
            <a:ext cx="437776" cy="4377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8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But what now? Can’t improve the model much more…</a:t>
            </a:r>
            <a:endParaRPr/>
          </a:p>
        </p:txBody>
      </p:sp>
      <p:sp>
        <p:nvSpPr>
          <p:cNvPr id="1667" name="Google Shape;1667;p81"/>
          <p:cNvSpPr txBox="1"/>
          <p:nvPr/>
        </p:nvSpPr>
        <p:spPr>
          <a:xfrm>
            <a:off x="834725" y="1191300"/>
            <a:ext cx="71376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Assumption: Transfer learning has learnt the some of the best features for us as a starting point</a:t>
            </a: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What if we remove that assumption, and say that we need to build better features by ourselves (from scratch)?</a:t>
            </a: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Comparing CNN and Transfer Learning results, we see that</a:t>
            </a:r>
            <a:endParaRPr>
              <a:latin typeface="Fira Sans Extra Condensed"/>
              <a:ea typeface="Fira Sans Extra Condensed"/>
              <a:cs typeface="Fira Sans Extra Condensed"/>
              <a:sym typeface="Fira Sans Extra Condensed"/>
            </a:endParaRPr>
          </a:p>
          <a:p>
            <a:pPr marL="457200" lvl="0" indent="-317500" algn="l" rtl="0">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CNN models classifies positive cases quite accurately, but fails when there are no weeds (FP, which is less detrimental, but too much FP defeats the autonomy of system)</a:t>
            </a:r>
            <a:endParaRPr>
              <a:latin typeface="Fira Sans Extra Condensed"/>
              <a:ea typeface="Fira Sans Extra Condensed"/>
              <a:cs typeface="Fira Sans Extra Condensed"/>
              <a:sym typeface="Fira Sans Extra Condensed"/>
            </a:endParaRPr>
          </a:p>
          <a:p>
            <a:pPr marL="457200" lvl="0" indent="-317500" algn="l" rtl="0">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Transfer Learning models classifies negative cases more accurately, but tends to say a positive case is negative (FN, which is more detrimental)</a:t>
            </a: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Idea: Could we potentially ensemble the two models and make a better model?</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Edge Detection</a:t>
            </a:r>
            <a:endParaRPr/>
          </a:p>
        </p:txBody>
      </p:sp>
      <p:sp>
        <p:nvSpPr>
          <p:cNvPr id="517" name="Google Shape;517;p19"/>
          <p:cNvSpPr/>
          <p:nvPr/>
        </p:nvSpPr>
        <p:spPr>
          <a:xfrm>
            <a:off x="474800" y="1417275"/>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Rationale for usage:</a:t>
            </a:r>
            <a:endParaRPr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Difficult to differentiate weeds through colours</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Weeds might have unique edges and shapes to classify them by</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18" name="Google Shape;518;p19"/>
          <p:cNvSpPr/>
          <p:nvPr/>
        </p:nvSpPr>
        <p:spPr>
          <a:xfrm>
            <a:off x="3243725" y="1417275"/>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Implementation and findings:</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Significant noise identified due to background vegetation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Required other methods to ensure less noise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519" name="Google Shape;519;p19"/>
          <p:cNvPicPr preferRelativeResize="0"/>
          <p:nvPr/>
        </p:nvPicPr>
        <p:blipFill>
          <a:blip r:embed="rId3">
            <a:alphaModFix/>
          </a:blip>
          <a:stretch>
            <a:fillRect/>
          </a:stretch>
        </p:blipFill>
        <p:spPr>
          <a:xfrm>
            <a:off x="6578675" y="2927732"/>
            <a:ext cx="1910426" cy="1944143"/>
          </a:xfrm>
          <a:prstGeom prst="rect">
            <a:avLst/>
          </a:prstGeom>
          <a:noFill/>
          <a:ln>
            <a:noFill/>
          </a:ln>
        </p:spPr>
      </p:pic>
      <p:pic>
        <p:nvPicPr>
          <p:cNvPr id="520" name="Google Shape;520;p19"/>
          <p:cNvPicPr preferRelativeResize="0"/>
          <p:nvPr/>
        </p:nvPicPr>
        <p:blipFill>
          <a:blip r:embed="rId4">
            <a:alphaModFix/>
          </a:blip>
          <a:stretch>
            <a:fillRect/>
          </a:stretch>
        </p:blipFill>
        <p:spPr>
          <a:xfrm>
            <a:off x="6578675" y="585900"/>
            <a:ext cx="1910425" cy="1925525"/>
          </a:xfrm>
          <a:prstGeom prst="rect">
            <a:avLst/>
          </a:prstGeom>
          <a:noFill/>
          <a:ln>
            <a:noFill/>
          </a:ln>
        </p:spPr>
      </p:pic>
      <p:sp>
        <p:nvSpPr>
          <p:cNvPr id="521" name="Google Shape;521;p19"/>
          <p:cNvSpPr txBox="1"/>
          <p:nvPr/>
        </p:nvSpPr>
        <p:spPr>
          <a:xfrm>
            <a:off x="6578675" y="135525"/>
            <a:ext cx="191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Original</a:t>
            </a:r>
            <a:endParaRPr b="1">
              <a:latin typeface="Roboto"/>
              <a:ea typeface="Roboto"/>
              <a:cs typeface="Roboto"/>
              <a:sym typeface="Roboto"/>
            </a:endParaRPr>
          </a:p>
        </p:txBody>
      </p:sp>
      <p:sp>
        <p:nvSpPr>
          <p:cNvPr id="522" name="Google Shape;522;p19"/>
          <p:cNvSpPr txBox="1"/>
          <p:nvPr/>
        </p:nvSpPr>
        <p:spPr>
          <a:xfrm>
            <a:off x="6578675" y="2519475"/>
            <a:ext cx="1910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Roboto"/>
                <a:ea typeface="Roboto"/>
                <a:cs typeface="Roboto"/>
                <a:sym typeface="Roboto"/>
              </a:rPr>
              <a:t>Canny Edge detection</a:t>
            </a:r>
            <a:endParaRPr sz="1300" b="1">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82"/>
          <p:cNvSpPr txBox="1">
            <a:spLocks noGrp="1"/>
          </p:cNvSpPr>
          <p:nvPr>
            <p:ph type="title"/>
          </p:nvPr>
        </p:nvSpPr>
        <p:spPr>
          <a:xfrm>
            <a:off x="457200" y="940125"/>
            <a:ext cx="7928100" cy="38040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sz="1800"/>
              <a:t>Able to classify the species accurately </a:t>
            </a:r>
            <a:br>
              <a:rPr lang="en" sz="1800"/>
            </a:br>
            <a:r>
              <a:rPr lang="en" sz="1800"/>
              <a:t>when presented with a weed image</a:t>
            </a:r>
            <a:endParaRPr sz="1800"/>
          </a:p>
          <a:p>
            <a:pPr marL="457200" lvl="0" indent="-342900" algn="l" rtl="0">
              <a:spcBef>
                <a:spcPts val="0"/>
              </a:spcBef>
              <a:spcAft>
                <a:spcPts val="0"/>
              </a:spcAft>
              <a:buSzPts val="1800"/>
              <a:buChar char="●"/>
            </a:pPr>
            <a:r>
              <a:rPr lang="en" sz="1800"/>
              <a:t>Select by</a:t>
            </a:r>
            <a:endParaRPr sz="1800"/>
          </a:p>
          <a:p>
            <a:pPr marL="914400" lvl="1" indent="-330200" algn="l" rtl="0">
              <a:spcBef>
                <a:spcPts val="0"/>
              </a:spcBef>
              <a:spcAft>
                <a:spcPts val="0"/>
              </a:spcAft>
              <a:buSzPts val="1600"/>
              <a:buChar char="○"/>
            </a:pPr>
            <a:r>
              <a:rPr lang="en" sz="1600" b="0"/>
              <a:t>Highest Recall (Micro) on Weed Species</a:t>
            </a:r>
            <a:endParaRPr sz="16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sp>
        <p:nvSpPr>
          <p:cNvPr id="1673" name="Google Shape;1673;p8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Best Classifier</a:t>
            </a:r>
            <a:endParaRPr/>
          </a:p>
        </p:txBody>
      </p:sp>
      <p:sp>
        <p:nvSpPr>
          <p:cNvPr id="1674" name="Google Shape;1674;p82"/>
          <p:cNvSpPr txBox="1"/>
          <p:nvPr/>
        </p:nvSpPr>
        <p:spPr>
          <a:xfrm>
            <a:off x="578025" y="2531500"/>
            <a:ext cx="20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graphicFrame>
        <p:nvGraphicFramePr>
          <p:cNvPr id="1675" name="Google Shape;1675;p82"/>
          <p:cNvGraphicFramePr/>
          <p:nvPr/>
        </p:nvGraphicFramePr>
        <p:xfrm>
          <a:off x="4653325" y="940113"/>
          <a:ext cx="3000000" cy="3000000"/>
        </p:xfrm>
        <a:graphic>
          <a:graphicData uri="http://schemas.openxmlformats.org/drawingml/2006/table">
            <a:tbl>
              <a:tblPr>
                <a:noFill/>
                <a:tableStyleId>{DCFBF437-26DE-4D96-BCFE-B70B92DE5D73}</a:tableStyleId>
              </a:tblPr>
              <a:tblGrid>
                <a:gridCol w="3213775">
                  <a:extLst>
                    <a:ext uri="{9D8B030D-6E8A-4147-A177-3AD203B41FA5}">
                      <a16:colId xmlns:a16="http://schemas.microsoft.com/office/drawing/2014/main" val="20000"/>
                    </a:ext>
                  </a:extLst>
                </a:gridCol>
                <a:gridCol w="1122050">
                  <a:extLst>
                    <a:ext uri="{9D8B030D-6E8A-4147-A177-3AD203B41FA5}">
                      <a16:colId xmlns:a16="http://schemas.microsoft.com/office/drawing/2014/main" val="20001"/>
                    </a:ext>
                  </a:extLst>
                </a:gridCol>
              </a:tblGrid>
              <a:tr h="45717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Recall</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4EA27">
                        <a:alpha val="25099"/>
                      </a:srgbClr>
                    </a:solidFill>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Simple</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66.78 %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75.38 %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 - BNorm</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73.18 %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 - BNorm - Aug</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92.23 %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- 5 - Aug</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1ACC9F"/>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93.66 %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1ACC9F"/>
                    </a:solidFill>
                  </a:tcPr>
                </a:tc>
                <a:extLst>
                  <a:ext uri="{0D108BD9-81ED-4DB2-BD59-A6C34878D82A}">
                    <a16:rowId xmlns:a16="http://schemas.microsoft.com/office/drawing/2014/main" val="10005"/>
                  </a:ext>
                </a:extLst>
              </a:tr>
              <a:tr h="3505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58.78 %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505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Small conv</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69.53 %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r h="3505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Bigger conv</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81.36 %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350500">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Fira Sans Extra Condensed"/>
                          <a:ea typeface="Fira Sans Extra Condensed"/>
                          <a:cs typeface="Fira Sans Extra Condensed"/>
                          <a:sym typeface="Fira Sans Extra Condensed"/>
                        </a:rPr>
                        <a:t>ResNet50  + Bigger conv + 3 cascaded filters (+data)</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80.65 %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9"/>
                  </a:ext>
                </a:extLst>
              </a:tr>
              <a:tr h="3505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Bigger conv + 3 cascaded filters (+data)</a:t>
                      </a:r>
                      <a:endParaRPr sz="110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r>
                        <a:rPr lang="en" sz="1100">
                          <a:solidFill>
                            <a:schemeClr val="dk1"/>
                          </a:solidFill>
                          <a:latin typeface="Fira Sans Extra Condensed"/>
                          <a:ea typeface="Fira Sans Extra Condensed"/>
                          <a:cs typeface="Fira Sans Extra Condensed"/>
                          <a:sym typeface="Fira Sans Extra Condensed"/>
                        </a:rPr>
                        <a:t>+ Hist_eq (+data) + rotate &amp; flip (+data) x4</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88.26 %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83"/>
          <p:cNvSpPr txBox="1">
            <a:spLocks noGrp="1"/>
          </p:cNvSpPr>
          <p:nvPr>
            <p:ph type="title"/>
          </p:nvPr>
        </p:nvSpPr>
        <p:spPr>
          <a:xfrm>
            <a:off x="457200" y="940125"/>
            <a:ext cx="7928100" cy="38040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sz="1800"/>
              <a:t>Able to accurately detect the</a:t>
            </a:r>
            <a:br>
              <a:rPr lang="en" sz="1800"/>
            </a:br>
            <a:r>
              <a:rPr lang="en" sz="1800"/>
              <a:t>presence or absence of weeds</a:t>
            </a:r>
            <a:endParaRPr sz="1800"/>
          </a:p>
          <a:p>
            <a:pPr marL="457200" lvl="0" indent="-342900" algn="l" rtl="0">
              <a:spcBef>
                <a:spcPts val="0"/>
              </a:spcBef>
              <a:spcAft>
                <a:spcPts val="0"/>
              </a:spcAft>
              <a:buSzPts val="1800"/>
              <a:buChar char="●"/>
            </a:pPr>
            <a:r>
              <a:rPr lang="en" sz="1800"/>
              <a:t>Select by</a:t>
            </a:r>
            <a:endParaRPr sz="1800"/>
          </a:p>
          <a:p>
            <a:pPr marL="914400" lvl="1" indent="-336550" algn="l" rtl="0">
              <a:spcBef>
                <a:spcPts val="0"/>
              </a:spcBef>
              <a:spcAft>
                <a:spcPts val="0"/>
              </a:spcAft>
              <a:buSzPts val="1700"/>
              <a:buChar char="○"/>
            </a:pPr>
            <a:r>
              <a:rPr lang="en" sz="1700" b="0"/>
              <a:t>Good N-Recall</a:t>
            </a:r>
            <a:endParaRPr sz="1700" b="0"/>
          </a:p>
          <a:p>
            <a:pPr marL="1371600" lvl="2" indent="-336550" algn="l" rtl="0">
              <a:spcBef>
                <a:spcPts val="0"/>
              </a:spcBef>
              <a:spcAft>
                <a:spcPts val="0"/>
              </a:spcAft>
              <a:buSzPts val="1700"/>
              <a:buChar char="■"/>
            </a:pPr>
            <a:r>
              <a:rPr lang="en" sz="1700" b="0"/>
              <a:t>Recall on Negative Class</a:t>
            </a:r>
            <a:endParaRPr sz="1700" b="0"/>
          </a:p>
          <a:p>
            <a:pPr marL="914400" lvl="1" indent="-336550" algn="l" rtl="0">
              <a:spcBef>
                <a:spcPts val="0"/>
              </a:spcBef>
              <a:spcAft>
                <a:spcPts val="0"/>
              </a:spcAft>
              <a:buSzPts val="1700"/>
              <a:buChar char="○"/>
            </a:pPr>
            <a:r>
              <a:rPr lang="en" sz="1700" b="0"/>
              <a:t>Good Validation Accuracy</a:t>
            </a:r>
            <a:endParaRPr sz="1700" b="0"/>
          </a:p>
          <a:p>
            <a:pPr marL="1371600" lvl="2" indent="-336550" algn="l" rtl="0">
              <a:spcBef>
                <a:spcPts val="0"/>
              </a:spcBef>
              <a:spcAft>
                <a:spcPts val="0"/>
              </a:spcAft>
              <a:buSzPts val="1700"/>
              <a:buChar char="■"/>
            </a:pPr>
            <a:r>
              <a:rPr lang="en" sz="1700" b="0"/>
              <a:t>To reduce high FP</a:t>
            </a:r>
            <a:endParaRPr sz="1700" b="0"/>
          </a:p>
          <a:p>
            <a:pPr marL="914400" lvl="1" indent="-336550" algn="l" rtl="0">
              <a:spcBef>
                <a:spcPts val="0"/>
              </a:spcBef>
              <a:spcAft>
                <a:spcPts val="0"/>
              </a:spcAft>
              <a:buSzPts val="1700"/>
              <a:buChar char="○"/>
            </a:pPr>
            <a:r>
              <a:rPr lang="en" sz="1700" b="0"/>
              <a:t>Balanced combination of both</a:t>
            </a:r>
            <a:endParaRPr sz="17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sp>
        <p:nvSpPr>
          <p:cNvPr id="1681" name="Google Shape;1681;p8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Best Negative Detector</a:t>
            </a:r>
            <a:endParaRPr/>
          </a:p>
        </p:txBody>
      </p:sp>
      <p:graphicFrame>
        <p:nvGraphicFramePr>
          <p:cNvPr id="1682" name="Google Shape;1682;p83"/>
          <p:cNvGraphicFramePr/>
          <p:nvPr/>
        </p:nvGraphicFramePr>
        <p:xfrm>
          <a:off x="3986650" y="940113"/>
          <a:ext cx="3000000" cy="3000000"/>
        </p:xfrm>
        <a:graphic>
          <a:graphicData uri="http://schemas.openxmlformats.org/drawingml/2006/table">
            <a:tbl>
              <a:tblPr>
                <a:noFill/>
                <a:tableStyleId>{DCFBF437-26DE-4D96-BCFE-B70B92DE5D73}</a:tableStyleId>
              </a:tblPr>
              <a:tblGrid>
                <a:gridCol w="3134100">
                  <a:extLst>
                    <a:ext uri="{9D8B030D-6E8A-4147-A177-3AD203B41FA5}">
                      <a16:colId xmlns:a16="http://schemas.microsoft.com/office/drawing/2014/main" val="20000"/>
                    </a:ext>
                  </a:extLst>
                </a:gridCol>
                <a:gridCol w="808550">
                  <a:extLst>
                    <a:ext uri="{9D8B030D-6E8A-4147-A177-3AD203B41FA5}">
                      <a16:colId xmlns:a16="http://schemas.microsoft.com/office/drawing/2014/main" val="20001"/>
                    </a:ext>
                  </a:extLst>
                </a:gridCol>
                <a:gridCol w="1059850">
                  <a:extLst>
                    <a:ext uri="{9D8B030D-6E8A-4147-A177-3AD203B41FA5}">
                      <a16:colId xmlns:a16="http://schemas.microsoft.com/office/drawing/2014/main" val="20002"/>
                    </a:ext>
                  </a:extLst>
                </a:gridCol>
              </a:tblGrid>
              <a:tr h="422525">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Model</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N-Recall</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4EA27">
                        <a:alpha val="25099"/>
                      </a:srgbClr>
                    </a:solidFill>
                  </a:tcPr>
                </a:tc>
                <a:tc>
                  <a:txBody>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Val Accuracy</a:t>
                      </a:r>
                      <a:endParaRPr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4EA27">
                        <a:alpha val="25099"/>
                      </a:srgbClr>
                    </a:solidFill>
                  </a:tcPr>
                </a:tc>
                <a:extLst>
                  <a:ext uri="{0D108BD9-81ED-4DB2-BD59-A6C34878D82A}">
                    <a16:rowId xmlns:a16="http://schemas.microsoft.com/office/drawing/2014/main" val="10000"/>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Simple</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90.0 %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78.88 %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95.7 %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85.98 %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 - BNorm</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91.4 %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82.77 %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- 2 - Con - BNorm - Aug</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61.9 %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85.00 %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CNN - 5 - Aug</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65.7 %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85.59 %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309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91.9 %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76.02 %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309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Small conv</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90.4 %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81.97 %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r h="330900">
                <a:tc>
                  <a:txBody>
                    <a:bodyPr/>
                    <a:lstStyle/>
                    <a:p>
                      <a:pPr marL="0" marR="0" lvl="0" indent="0" algn="ctr" rtl="0">
                        <a:lnSpc>
                          <a:spcPct val="100000"/>
                        </a:lnSpc>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Bigger conv</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92.0 %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86.89 %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330900">
                <a:tc>
                  <a:txBody>
                    <a:bodyPr/>
                    <a:lstStyle/>
                    <a:p>
                      <a:pPr marL="0" lvl="0" indent="0" algn="ctr" rtl="0">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ResNet50  + Bigger conv + 3 cascaded filters (+data)</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1ACC9F"/>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94.9 %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1ACC9F"/>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88.09 %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1ACC9F"/>
                    </a:solidFill>
                  </a:tcPr>
                </a:tc>
                <a:extLst>
                  <a:ext uri="{0D108BD9-81ED-4DB2-BD59-A6C34878D82A}">
                    <a16:rowId xmlns:a16="http://schemas.microsoft.com/office/drawing/2014/main" val="10009"/>
                  </a:ext>
                </a:extLst>
              </a:tr>
              <a:tr h="330900">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Fira Sans Extra Condensed"/>
                          <a:ea typeface="Fira Sans Extra Condensed"/>
                          <a:cs typeface="Fira Sans Extra Condensed"/>
                          <a:sym typeface="Fira Sans Extra Condensed"/>
                        </a:rPr>
                        <a:t>ResNet50  + Bigger conv + 3 cascaded filters (+data)</a:t>
                      </a:r>
                      <a:endParaRPr sz="110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r>
                        <a:rPr lang="en" sz="1100">
                          <a:solidFill>
                            <a:schemeClr val="dk1"/>
                          </a:solidFill>
                          <a:latin typeface="Fira Sans Extra Condensed"/>
                          <a:ea typeface="Fira Sans Extra Condensed"/>
                          <a:cs typeface="Fira Sans Extra Condensed"/>
                          <a:sym typeface="Fira Sans Extra Condensed"/>
                        </a:rPr>
                        <a:t>+ Hist_eq (+data) + rotate &amp; flip (+data) x4</a:t>
                      </a:r>
                      <a:endParaRPr sz="110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89.0 %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 sz="1100">
                          <a:solidFill>
                            <a:schemeClr val="dk1"/>
                          </a:solidFill>
                          <a:latin typeface="Roboto"/>
                          <a:ea typeface="Roboto"/>
                          <a:cs typeface="Roboto"/>
                          <a:sym typeface="Roboto"/>
                        </a:rPr>
                        <a:t>88.40 %</a:t>
                      </a:r>
                      <a:endParaRPr sz="1100">
                        <a:solidFill>
                          <a:schemeClr val="dk1"/>
                        </a:solidFill>
                        <a:latin typeface="Roboto"/>
                        <a:ea typeface="Roboto"/>
                        <a:cs typeface="Roboto"/>
                        <a:sym typeface="Roboto"/>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84"/>
          <p:cNvSpPr txBox="1">
            <a:spLocks noGrp="1"/>
          </p:cNvSpPr>
          <p:nvPr>
            <p:ph type="title"/>
          </p:nvPr>
        </p:nvSpPr>
        <p:spPr>
          <a:xfrm>
            <a:off x="457200" y="940125"/>
            <a:ext cx="79281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Idea</a:t>
            </a:r>
            <a:endParaRPr sz="1800"/>
          </a:p>
          <a:p>
            <a:pPr marL="914400" lvl="1" indent="-342900" algn="l" rtl="0">
              <a:spcBef>
                <a:spcPts val="0"/>
              </a:spcBef>
              <a:spcAft>
                <a:spcPts val="0"/>
              </a:spcAft>
              <a:buSzPts val="1800"/>
              <a:buChar char="○"/>
            </a:pPr>
            <a:r>
              <a:rPr lang="en" sz="1800" b="0"/>
              <a:t>Combine a good Classifier and a good Detector in an ensemble</a:t>
            </a:r>
            <a:endParaRPr sz="1800" b="0"/>
          </a:p>
          <a:p>
            <a:pPr marL="914400" lvl="1" indent="-342900" algn="l" rtl="0">
              <a:spcBef>
                <a:spcPts val="0"/>
              </a:spcBef>
              <a:spcAft>
                <a:spcPts val="0"/>
              </a:spcAft>
              <a:buSzPts val="1800"/>
              <a:buChar char="○"/>
            </a:pPr>
            <a:r>
              <a:rPr lang="en" sz="1800" b="0"/>
              <a:t>Use output probabilities ([9]) from the above models as inputs to ensemble</a:t>
            </a:r>
            <a:endParaRPr sz="1800" b="0"/>
          </a:p>
          <a:p>
            <a:pPr marL="914400" lvl="1" indent="-342900" algn="l" rtl="0">
              <a:spcBef>
                <a:spcPts val="0"/>
              </a:spcBef>
              <a:spcAft>
                <a:spcPts val="0"/>
              </a:spcAft>
              <a:buSzPts val="1800"/>
              <a:buChar char="○"/>
            </a:pPr>
            <a:r>
              <a:rPr lang="en" sz="1800" b="0"/>
              <a:t>Final predictions are made by</a:t>
            </a:r>
            <a:endParaRPr sz="1800" b="0"/>
          </a:p>
          <a:p>
            <a:pPr marL="1371600" lvl="2" indent="-342900" algn="l" rtl="0">
              <a:spcBef>
                <a:spcPts val="0"/>
              </a:spcBef>
              <a:spcAft>
                <a:spcPts val="0"/>
              </a:spcAft>
              <a:buSzPts val="1800"/>
              <a:buChar char="■"/>
            </a:pPr>
            <a:r>
              <a:rPr lang="en" sz="1800" b="0"/>
              <a:t>Conditional predictions</a:t>
            </a:r>
            <a:endParaRPr sz="1800" b="0"/>
          </a:p>
          <a:p>
            <a:pPr marL="1371600" lvl="2" indent="-342900" algn="l" rtl="0">
              <a:spcBef>
                <a:spcPts val="0"/>
              </a:spcBef>
              <a:spcAft>
                <a:spcPts val="0"/>
              </a:spcAft>
              <a:buSzPts val="1800"/>
              <a:buChar char="■"/>
            </a:pPr>
            <a:r>
              <a:rPr lang="en" sz="1800" b="0"/>
              <a:t>Train a neural network to figure out the best balance</a:t>
            </a:r>
            <a:endParaRPr sz="18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sp>
        <p:nvSpPr>
          <p:cNvPr id="1688" name="Google Shape;1688;p8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Ensemble</a:t>
            </a:r>
            <a:endParaRPr/>
          </a:p>
        </p:txBody>
      </p:sp>
      <p:sp>
        <p:nvSpPr>
          <p:cNvPr id="1689" name="Google Shape;1689;p84"/>
          <p:cNvSpPr txBox="1"/>
          <p:nvPr/>
        </p:nvSpPr>
        <p:spPr>
          <a:xfrm>
            <a:off x="578025" y="2531500"/>
            <a:ext cx="20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8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Ensemble-NN</a:t>
            </a:r>
            <a:endParaRPr/>
          </a:p>
        </p:txBody>
      </p:sp>
      <p:sp>
        <p:nvSpPr>
          <p:cNvPr id="1695" name="Google Shape;1695;p85"/>
          <p:cNvSpPr txBox="1"/>
          <p:nvPr/>
        </p:nvSpPr>
        <p:spPr>
          <a:xfrm>
            <a:off x="457200" y="4230400"/>
            <a:ext cx="482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Trainable parameters: </a:t>
            </a:r>
            <a:r>
              <a:rPr lang="en">
                <a:latin typeface="Consolas"/>
                <a:ea typeface="Consolas"/>
                <a:cs typeface="Consolas"/>
                <a:sym typeface="Consolas"/>
              </a:rPr>
              <a:t>5,961</a:t>
            </a:r>
            <a:endParaRPr>
              <a:latin typeface="Consolas"/>
              <a:ea typeface="Consolas"/>
              <a:cs typeface="Consolas"/>
              <a:sym typeface="Consolas"/>
            </a:endParaRPr>
          </a:p>
        </p:txBody>
      </p:sp>
      <p:sp>
        <p:nvSpPr>
          <p:cNvPr id="1696" name="Google Shape;1696;p85"/>
          <p:cNvSpPr txBox="1"/>
          <p:nvPr/>
        </p:nvSpPr>
        <p:spPr>
          <a:xfrm>
            <a:off x="578025" y="2531500"/>
            <a:ext cx="20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697" name="Google Shape;1697;p85"/>
          <p:cNvPicPr preferRelativeResize="0"/>
          <p:nvPr/>
        </p:nvPicPr>
        <p:blipFill>
          <a:blip r:embed="rId3">
            <a:alphaModFix/>
          </a:blip>
          <a:stretch>
            <a:fillRect/>
          </a:stretch>
        </p:blipFill>
        <p:spPr>
          <a:xfrm>
            <a:off x="960375" y="725550"/>
            <a:ext cx="5514774" cy="4221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graphicFrame>
        <p:nvGraphicFramePr>
          <p:cNvPr id="1702" name="Google Shape;1702;p86"/>
          <p:cNvGraphicFramePr/>
          <p:nvPr/>
        </p:nvGraphicFramePr>
        <p:xfrm>
          <a:off x="5393075" y="18863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Train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99.88 %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Val Accuracy</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90.84 %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87.21 %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703" name="Google Shape;1703;p8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Ensemble - NN</a:t>
            </a:r>
            <a:endParaRPr/>
          </a:p>
        </p:txBody>
      </p:sp>
      <p:pic>
        <p:nvPicPr>
          <p:cNvPr id="1704" name="Google Shape;1704;p86"/>
          <p:cNvPicPr preferRelativeResize="0"/>
          <p:nvPr/>
        </p:nvPicPr>
        <p:blipFill>
          <a:blip r:embed="rId3">
            <a:alphaModFix/>
          </a:blip>
          <a:stretch>
            <a:fillRect/>
          </a:stretch>
        </p:blipFill>
        <p:spPr>
          <a:xfrm>
            <a:off x="152400" y="935275"/>
            <a:ext cx="4661485" cy="4055826"/>
          </a:xfrm>
          <a:prstGeom prst="rect">
            <a:avLst/>
          </a:prstGeom>
          <a:noFill/>
          <a:ln>
            <a:noFill/>
          </a:ln>
        </p:spPr>
      </p:pic>
      <p:sp>
        <p:nvSpPr>
          <p:cNvPr id="1705" name="Google Shape;1705;p86"/>
          <p:cNvSpPr txBox="1"/>
          <p:nvPr/>
        </p:nvSpPr>
        <p:spPr>
          <a:xfrm>
            <a:off x="812600" y="686225"/>
            <a:ext cx="32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 based Confusion matrix for Validation set</a:t>
            </a:r>
            <a:endParaRPr sz="1100">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8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Testing</a:t>
            </a:r>
            <a:endParaRPr/>
          </a:p>
        </p:txBody>
      </p:sp>
      <p:sp>
        <p:nvSpPr>
          <p:cNvPr id="1711" name="Google Shape;1711;p87"/>
          <p:cNvSpPr txBox="1">
            <a:spLocks noGrp="1"/>
          </p:cNvSpPr>
          <p:nvPr>
            <p:ph type="title"/>
          </p:nvPr>
        </p:nvSpPr>
        <p:spPr>
          <a:xfrm>
            <a:off x="457200" y="940125"/>
            <a:ext cx="79281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Select the best model amongst all</a:t>
            </a:r>
            <a:endParaRPr sz="1800"/>
          </a:p>
          <a:p>
            <a:pPr marL="914400" lvl="1" indent="-342900" algn="l" rtl="0">
              <a:spcBef>
                <a:spcPts val="0"/>
              </a:spcBef>
              <a:spcAft>
                <a:spcPts val="0"/>
              </a:spcAft>
              <a:buSzPts val="1800"/>
              <a:buChar char="○"/>
            </a:pPr>
            <a:r>
              <a:rPr lang="en" sz="1800" b="0"/>
              <a:t>Based on Val Accuracy (i.e.) Ensemble-NN</a:t>
            </a:r>
            <a:endParaRPr sz="1800" b="0"/>
          </a:p>
          <a:p>
            <a:pPr marL="0" lvl="0" indent="0" algn="l" rtl="0">
              <a:spcBef>
                <a:spcPts val="0"/>
              </a:spcBef>
              <a:spcAft>
                <a:spcPts val="0"/>
              </a:spcAft>
              <a:buNone/>
            </a:pPr>
            <a:endParaRPr sz="1800" b="0"/>
          </a:p>
          <a:p>
            <a:pPr marL="0" lvl="0" indent="0" algn="l" rtl="0">
              <a:spcBef>
                <a:spcPts val="0"/>
              </a:spcBef>
              <a:spcAft>
                <a:spcPts val="0"/>
              </a:spcAft>
              <a:buNone/>
            </a:pPr>
            <a:endParaRPr sz="1800" b="0"/>
          </a:p>
        </p:txBody>
      </p:sp>
      <p:pic>
        <p:nvPicPr>
          <p:cNvPr id="1712" name="Google Shape;1712;p87"/>
          <p:cNvPicPr preferRelativeResize="0"/>
          <p:nvPr/>
        </p:nvPicPr>
        <p:blipFill>
          <a:blip r:embed="rId3">
            <a:alphaModFix/>
          </a:blip>
          <a:stretch>
            <a:fillRect/>
          </a:stretch>
        </p:blipFill>
        <p:spPr>
          <a:xfrm>
            <a:off x="457200" y="1708125"/>
            <a:ext cx="3698951" cy="3218350"/>
          </a:xfrm>
          <a:prstGeom prst="rect">
            <a:avLst/>
          </a:prstGeom>
          <a:noFill/>
          <a:ln>
            <a:noFill/>
          </a:ln>
        </p:spPr>
      </p:pic>
      <p:graphicFrame>
        <p:nvGraphicFramePr>
          <p:cNvPr id="1713" name="Google Shape;1713;p87"/>
          <p:cNvGraphicFramePr/>
          <p:nvPr/>
        </p:nvGraphicFramePr>
        <p:xfrm>
          <a:off x="5545475" y="2038750"/>
          <a:ext cx="3000000" cy="3000000"/>
        </p:xfrm>
        <a:graphic>
          <a:graphicData uri="http://schemas.openxmlformats.org/drawingml/2006/table">
            <a:tbl>
              <a:tblPr>
                <a:noFill/>
                <a:tableStyleId>{DCFBF437-26DE-4D96-BCFE-B70B92DE5D73}</a:tableStyleId>
              </a:tblPr>
              <a:tblGrid>
                <a:gridCol w="1541725">
                  <a:extLst>
                    <a:ext uri="{9D8B030D-6E8A-4147-A177-3AD203B41FA5}">
                      <a16:colId xmlns:a16="http://schemas.microsoft.com/office/drawing/2014/main" val="20000"/>
                    </a:ext>
                  </a:extLst>
                </a:gridCol>
                <a:gridCol w="1683750">
                  <a:extLst>
                    <a:ext uri="{9D8B030D-6E8A-4147-A177-3AD203B41FA5}">
                      <a16:colId xmlns:a16="http://schemas.microsoft.com/office/drawing/2014/main" val="20001"/>
                    </a:ext>
                  </a:extLst>
                </a:gridCol>
              </a:tblGrid>
              <a:tr h="504350">
                <a:tc gridSpan="2">
                  <a:txBody>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Results</a:t>
                      </a:r>
                      <a:endParaRPr sz="21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85625">
                <a:tc>
                  <a:txBody>
                    <a:bodyPr/>
                    <a:lstStyle/>
                    <a:p>
                      <a:pPr marL="0" lvl="0" indent="0" algn="ctr" rtl="0">
                        <a:spcBef>
                          <a:spcPts val="0"/>
                        </a:spcBef>
                        <a:spcAft>
                          <a:spcPts val="0"/>
                        </a:spcAft>
                        <a:buNone/>
                      </a:pPr>
                      <a:r>
                        <a:rPr lang="en" sz="1800" b="1" u="sng">
                          <a:solidFill>
                            <a:schemeClr val="lt1"/>
                          </a:solidFill>
                          <a:latin typeface="Fira Sans Extra Condensed"/>
                          <a:ea typeface="Fira Sans Extra Condensed"/>
                          <a:cs typeface="Fira Sans Extra Condensed"/>
                          <a:sym typeface="Fira Sans Extra Condensed"/>
                        </a:rPr>
                        <a:t>Accuracy</a:t>
                      </a:r>
                      <a:endParaRPr sz="1800" b="1" u="sng">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u="sng">
                          <a:solidFill>
                            <a:schemeClr val="dk1"/>
                          </a:solidFill>
                          <a:latin typeface="Roboto"/>
                          <a:ea typeface="Roboto"/>
                          <a:cs typeface="Roboto"/>
                          <a:sym typeface="Roboto"/>
                        </a:rPr>
                        <a:t>91.70 %</a:t>
                      </a:r>
                      <a:endParaRPr u="sng">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85625">
                <a:tc>
                  <a:txBody>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Recall (Micro)</a:t>
                      </a:r>
                      <a:endParaRPr sz="18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89.15 %</a:t>
                      </a:r>
                      <a:endParaRPr>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88"/>
          <p:cNvSpPr txBox="1">
            <a:spLocks noGrp="1"/>
          </p:cNvSpPr>
          <p:nvPr>
            <p:ph type="title"/>
          </p:nvPr>
        </p:nvSpPr>
        <p:spPr>
          <a:xfrm>
            <a:off x="457200" y="940125"/>
            <a:ext cx="7928100" cy="380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Build more complex Transfer Learning models</a:t>
            </a:r>
            <a:endParaRPr sz="1800"/>
          </a:p>
          <a:p>
            <a:pPr marL="914400" lvl="1" indent="-342900" algn="l" rtl="0">
              <a:spcBef>
                <a:spcPts val="0"/>
              </a:spcBef>
              <a:spcAft>
                <a:spcPts val="0"/>
              </a:spcAft>
              <a:buSzPts val="1800"/>
              <a:buChar char="○"/>
            </a:pPr>
            <a:r>
              <a:rPr lang="en" sz="1800" b="0"/>
              <a:t>We wanted to gain a better understanding of effects of image dataset on various models, hence we started off with relatively small models. Increase in additional hidden layer size from 9 to 512 showed an increase in performance </a:t>
            </a:r>
            <a:endParaRPr sz="1800" b="0"/>
          </a:p>
          <a:p>
            <a:pPr marL="457200" lvl="0" indent="-342900" algn="l" rtl="0">
              <a:spcBef>
                <a:spcPts val="0"/>
              </a:spcBef>
              <a:spcAft>
                <a:spcPts val="0"/>
              </a:spcAft>
              <a:buSzPts val="1800"/>
              <a:buChar char="●"/>
            </a:pPr>
            <a:r>
              <a:rPr lang="en" sz="1800"/>
              <a:t>Try Generative Adversarial Networks</a:t>
            </a:r>
            <a:endParaRPr sz="1800"/>
          </a:p>
          <a:p>
            <a:pPr marL="914400" lvl="1" indent="-342900" algn="l" rtl="0">
              <a:spcBef>
                <a:spcPts val="0"/>
              </a:spcBef>
              <a:spcAft>
                <a:spcPts val="0"/>
              </a:spcAft>
              <a:buSzPts val="1800"/>
              <a:buChar char="○"/>
            </a:pPr>
            <a:r>
              <a:rPr lang="en" sz="1800" b="0"/>
              <a:t>If we can fool the classifier with fabricated images, we might be able to train a better overall model with said fabricated images and get better performance</a:t>
            </a:r>
            <a:endParaRPr sz="1800"/>
          </a:p>
          <a:p>
            <a:pPr marL="0" lvl="0" indent="0" algn="l" rtl="0">
              <a:spcBef>
                <a:spcPts val="0"/>
              </a:spcBef>
              <a:spcAft>
                <a:spcPts val="0"/>
              </a:spcAft>
              <a:buNone/>
            </a:pPr>
            <a:endParaRPr sz="1800"/>
          </a:p>
        </p:txBody>
      </p:sp>
      <p:sp>
        <p:nvSpPr>
          <p:cNvPr id="1719" name="Google Shape;1719;p8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Future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8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HSV masking</a:t>
            </a:r>
            <a:endParaRPr/>
          </a:p>
        </p:txBody>
      </p:sp>
      <p:sp>
        <p:nvSpPr>
          <p:cNvPr id="528" name="Google Shape;528;p20"/>
          <p:cNvSpPr/>
          <p:nvPr/>
        </p:nvSpPr>
        <p:spPr>
          <a:xfrm>
            <a:off x="457200" y="1822525"/>
            <a:ext cx="2668500" cy="22791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Rationale for usage:</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Mask the important features through HSV mapping</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Remove noise due to background vegetation</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29" name="Google Shape;529;p20"/>
          <p:cNvSpPr/>
          <p:nvPr/>
        </p:nvSpPr>
        <p:spPr>
          <a:xfrm>
            <a:off x="3226125" y="1822525"/>
            <a:ext cx="2668500" cy="22791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Implementation and findings: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Results were still not satisfactory (based on logistic regression)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Poor results due to high dimensionality of features and possible loss in information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530" name="Google Shape;530;p20"/>
          <p:cNvPicPr preferRelativeResize="0"/>
          <p:nvPr/>
        </p:nvPicPr>
        <p:blipFill>
          <a:blip r:embed="rId3">
            <a:alphaModFix/>
          </a:blip>
          <a:stretch>
            <a:fillRect/>
          </a:stretch>
        </p:blipFill>
        <p:spPr>
          <a:xfrm>
            <a:off x="6087550" y="855706"/>
            <a:ext cx="2956799" cy="1652695"/>
          </a:xfrm>
          <a:prstGeom prst="rect">
            <a:avLst/>
          </a:prstGeom>
          <a:noFill/>
          <a:ln>
            <a:noFill/>
          </a:ln>
        </p:spPr>
      </p:pic>
      <p:pic>
        <p:nvPicPr>
          <p:cNvPr id="531" name="Google Shape;531;p20"/>
          <p:cNvPicPr preferRelativeResize="0"/>
          <p:nvPr/>
        </p:nvPicPr>
        <p:blipFill>
          <a:blip r:embed="rId4">
            <a:alphaModFix/>
          </a:blip>
          <a:stretch>
            <a:fillRect/>
          </a:stretch>
        </p:blipFill>
        <p:spPr>
          <a:xfrm>
            <a:off x="6087550" y="3131917"/>
            <a:ext cx="2956801" cy="1638207"/>
          </a:xfrm>
          <a:prstGeom prst="rect">
            <a:avLst/>
          </a:prstGeom>
          <a:noFill/>
          <a:ln>
            <a:noFill/>
          </a:ln>
        </p:spPr>
      </p:pic>
      <p:sp>
        <p:nvSpPr>
          <p:cNvPr id="532" name="Google Shape;532;p20"/>
          <p:cNvSpPr txBox="1"/>
          <p:nvPr/>
        </p:nvSpPr>
        <p:spPr>
          <a:xfrm>
            <a:off x="10305075" y="405750"/>
            <a:ext cx="51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533" name="Google Shape;533;p20"/>
          <p:cNvSpPr txBox="1"/>
          <p:nvPr/>
        </p:nvSpPr>
        <p:spPr>
          <a:xfrm>
            <a:off x="6413675" y="342675"/>
            <a:ext cx="24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Original and HSV masked</a:t>
            </a:r>
            <a:endParaRPr b="1">
              <a:latin typeface="Roboto"/>
              <a:ea typeface="Roboto"/>
              <a:cs typeface="Roboto"/>
              <a:sym typeface="Roboto"/>
            </a:endParaRPr>
          </a:p>
        </p:txBody>
      </p:sp>
      <p:sp>
        <p:nvSpPr>
          <p:cNvPr id="534" name="Google Shape;534;p20"/>
          <p:cNvSpPr txBox="1"/>
          <p:nvPr/>
        </p:nvSpPr>
        <p:spPr>
          <a:xfrm>
            <a:off x="6012650" y="2607063"/>
            <a:ext cx="295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Roboto"/>
                <a:ea typeface="Roboto"/>
                <a:cs typeface="Roboto"/>
                <a:sym typeface="Roboto"/>
              </a:rPr>
              <a:t>Canny on original vs Canny on HSV masked</a:t>
            </a:r>
            <a:endParaRPr sz="1100" b="1">
              <a:latin typeface="Roboto"/>
              <a:ea typeface="Roboto"/>
              <a:cs typeface="Roboto"/>
              <a:sym typeface="Roboto"/>
            </a:endParaRPr>
          </a:p>
        </p:txBody>
      </p:sp>
      <p:sp>
        <p:nvSpPr>
          <p:cNvPr id="535" name="Google Shape;535;p20"/>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Clement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Gabor filters</a:t>
            </a:r>
            <a:endParaRPr/>
          </a:p>
        </p:txBody>
      </p:sp>
      <p:sp>
        <p:nvSpPr>
          <p:cNvPr id="541" name="Google Shape;541;p21"/>
          <p:cNvSpPr/>
          <p:nvPr/>
        </p:nvSpPr>
        <p:spPr>
          <a:xfrm>
            <a:off x="474800" y="1036275"/>
            <a:ext cx="2668500" cy="302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Rationale for usage:</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Extract important textures and features from the images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Could be better than HSV masking as it does not accidentally remove important features</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42" name="Google Shape;542;p21"/>
          <p:cNvSpPr/>
          <p:nvPr/>
        </p:nvSpPr>
        <p:spPr>
          <a:xfrm>
            <a:off x="3243725" y="1036275"/>
            <a:ext cx="2668500" cy="302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Implementation and findings: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Also see a small improvement in findings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Poor results due to high dimensionality of features and possible loss in information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Require other preprocessing methods to improve results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543" name="Google Shape;543;p21"/>
          <p:cNvPicPr preferRelativeResize="0"/>
          <p:nvPr/>
        </p:nvPicPr>
        <p:blipFill>
          <a:blip r:embed="rId3">
            <a:alphaModFix/>
          </a:blip>
          <a:stretch>
            <a:fillRect/>
          </a:stretch>
        </p:blipFill>
        <p:spPr>
          <a:xfrm>
            <a:off x="6026525" y="3213000"/>
            <a:ext cx="1520249" cy="1532200"/>
          </a:xfrm>
          <a:prstGeom prst="rect">
            <a:avLst/>
          </a:prstGeom>
          <a:noFill/>
          <a:ln>
            <a:noFill/>
          </a:ln>
        </p:spPr>
      </p:pic>
      <p:pic>
        <p:nvPicPr>
          <p:cNvPr id="544" name="Google Shape;544;p21"/>
          <p:cNvPicPr preferRelativeResize="0"/>
          <p:nvPr/>
        </p:nvPicPr>
        <p:blipFill>
          <a:blip r:embed="rId4">
            <a:alphaModFix/>
          </a:blip>
          <a:stretch>
            <a:fillRect/>
          </a:stretch>
        </p:blipFill>
        <p:spPr>
          <a:xfrm>
            <a:off x="6012650" y="1036263"/>
            <a:ext cx="1520250" cy="1544287"/>
          </a:xfrm>
          <a:prstGeom prst="rect">
            <a:avLst/>
          </a:prstGeom>
          <a:noFill/>
          <a:ln>
            <a:noFill/>
          </a:ln>
        </p:spPr>
      </p:pic>
      <p:pic>
        <p:nvPicPr>
          <p:cNvPr id="545" name="Google Shape;545;p21"/>
          <p:cNvPicPr preferRelativeResize="0"/>
          <p:nvPr/>
        </p:nvPicPr>
        <p:blipFill>
          <a:blip r:embed="rId5">
            <a:alphaModFix/>
          </a:blip>
          <a:stretch>
            <a:fillRect/>
          </a:stretch>
        </p:blipFill>
        <p:spPr>
          <a:xfrm>
            <a:off x="7546775" y="3210050"/>
            <a:ext cx="1520251" cy="1538112"/>
          </a:xfrm>
          <a:prstGeom prst="rect">
            <a:avLst/>
          </a:prstGeom>
          <a:noFill/>
          <a:ln>
            <a:noFill/>
          </a:ln>
        </p:spPr>
      </p:pic>
      <p:pic>
        <p:nvPicPr>
          <p:cNvPr id="546" name="Google Shape;546;p21"/>
          <p:cNvPicPr preferRelativeResize="0"/>
          <p:nvPr/>
        </p:nvPicPr>
        <p:blipFill>
          <a:blip r:embed="rId6">
            <a:alphaModFix/>
          </a:blip>
          <a:stretch>
            <a:fillRect/>
          </a:stretch>
        </p:blipFill>
        <p:spPr>
          <a:xfrm>
            <a:off x="7546766" y="1043825"/>
            <a:ext cx="1520251" cy="1529176"/>
          </a:xfrm>
          <a:prstGeom prst="rect">
            <a:avLst/>
          </a:prstGeom>
          <a:noFill/>
          <a:ln>
            <a:noFill/>
          </a:ln>
        </p:spPr>
      </p:pic>
      <p:sp>
        <p:nvSpPr>
          <p:cNvPr id="547" name="Google Shape;547;p21"/>
          <p:cNvSpPr txBox="1"/>
          <p:nvPr/>
        </p:nvSpPr>
        <p:spPr>
          <a:xfrm>
            <a:off x="6344300" y="535800"/>
            <a:ext cx="25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Original and Canny</a:t>
            </a:r>
            <a:endParaRPr b="1">
              <a:latin typeface="Roboto"/>
              <a:ea typeface="Roboto"/>
              <a:cs typeface="Roboto"/>
              <a:sym typeface="Roboto"/>
            </a:endParaRPr>
          </a:p>
        </p:txBody>
      </p:sp>
      <p:sp>
        <p:nvSpPr>
          <p:cNvPr id="548" name="Google Shape;548;p21"/>
          <p:cNvSpPr txBox="1"/>
          <p:nvPr/>
        </p:nvSpPr>
        <p:spPr>
          <a:xfrm>
            <a:off x="6383125" y="2725400"/>
            <a:ext cx="25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Gabor and Canny</a:t>
            </a:r>
            <a:endParaRPr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4281</Words>
  <Application>Microsoft Office PowerPoint</Application>
  <PresentationFormat>On-screen Show (16:9)</PresentationFormat>
  <Paragraphs>768</Paragraphs>
  <Slides>77</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Fira Sans Extra Condensed SemiBold</vt:lpstr>
      <vt:lpstr>Roboto</vt:lpstr>
      <vt:lpstr>Consolas</vt:lpstr>
      <vt:lpstr>Roboto Medium</vt:lpstr>
      <vt:lpstr>Arial</vt:lpstr>
      <vt:lpstr>Calibri</vt:lpstr>
      <vt:lpstr>Fira Sans Extra Condensed</vt:lpstr>
      <vt:lpstr>Machine Learning Infographics by Slidesgo</vt:lpstr>
      <vt:lpstr>CS3244 GROUP 40 DEEPWEEDS</vt:lpstr>
      <vt:lpstr>CONTENT</vt:lpstr>
      <vt:lpstr>Dataset Introduction</vt:lpstr>
      <vt:lpstr>Motivation</vt:lpstr>
      <vt:lpstr>Data Preprocessing</vt:lpstr>
      <vt:lpstr>Colour Histograms</vt:lpstr>
      <vt:lpstr>Edge Detection</vt:lpstr>
      <vt:lpstr>HSV masking</vt:lpstr>
      <vt:lpstr>Gabor filters</vt:lpstr>
      <vt:lpstr>Comparisons</vt:lpstr>
      <vt:lpstr>Further experimentation</vt:lpstr>
      <vt:lpstr>Resize Images</vt:lpstr>
      <vt:lpstr>Undersampling</vt:lpstr>
      <vt:lpstr>Naive models (Macro Average)</vt:lpstr>
      <vt:lpstr>k-Nearest Neighbours (kNN)</vt:lpstr>
      <vt:lpstr>Decision Trees Hyperparameters</vt:lpstr>
      <vt:lpstr>Support Vector Machine (SVM)</vt:lpstr>
      <vt:lpstr>Optimal Hyperparameter values for SVM</vt:lpstr>
      <vt:lpstr>Naive models (Macro Average)</vt:lpstr>
      <vt:lpstr>Naive Models Observation</vt:lpstr>
      <vt:lpstr>Naive Models Conclusion</vt:lpstr>
      <vt:lpstr>More Complex Models?</vt:lpstr>
      <vt:lpstr>Convolutional Neural Networks</vt:lpstr>
      <vt:lpstr>CNN - Simple</vt:lpstr>
      <vt:lpstr>CNN - Simple</vt:lpstr>
      <vt:lpstr>Observations Correct Prediction Chinese apple with 87.49 % confidence Major Influences Leaf shape, color, shadows, ground  </vt:lpstr>
      <vt:lpstr>CNN - Simple</vt:lpstr>
      <vt:lpstr>CNN - 2 - Con</vt:lpstr>
      <vt:lpstr>CNN - 2 - Con</vt:lpstr>
      <vt:lpstr>CNN - 2 - Con</vt:lpstr>
      <vt:lpstr>CNN - 2 - Con</vt:lpstr>
      <vt:lpstr>CNN - 2 - Con - BNorm</vt:lpstr>
      <vt:lpstr>CNN - 2 - Con - BNorm</vt:lpstr>
      <vt:lpstr>CNN - 2 - Con - BNorm</vt:lpstr>
      <vt:lpstr>CNN - 2 - Con - BNorm</vt:lpstr>
      <vt:lpstr>Data Augmentation</vt:lpstr>
      <vt:lpstr>CNN - 2 - Con - BNorm - Aug</vt:lpstr>
      <vt:lpstr>CNN - 2 - Con - BNorm - Aug</vt:lpstr>
      <vt:lpstr>CNN - 2 - Con - BNorm - Aug</vt:lpstr>
      <vt:lpstr>CNN - 2 - Con - BNorm - Aug</vt:lpstr>
      <vt:lpstr>CNN - 5 - Aug</vt:lpstr>
      <vt:lpstr>CNN - 5 - Aug</vt:lpstr>
      <vt:lpstr>CNN - 5 - Aug</vt:lpstr>
      <vt:lpstr>CNN - 5 - Aug</vt:lpstr>
      <vt:lpstr>Transfer Learning</vt:lpstr>
      <vt:lpstr>Initial Model - Transfer Learning only</vt:lpstr>
      <vt:lpstr>Initial Model - Transfer Learning only</vt:lpstr>
      <vt:lpstr>Initial Model - Transfer Learning only</vt:lpstr>
      <vt:lpstr>2nd Model - Transfer Learning + Small Convolution Layer</vt:lpstr>
      <vt:lpstr>2nd Model - Transfer Learning + Small Convolution Layer</vt:lpstr>
      <vt:lpstr>Results</vt:lpstr>
      <vt:lpstr>2nd Model - Transfer Learning + Small Convolution</vt:lpstr>
      <vt:lpstr>3rd Model - Transfer Learning + Larger Convolution Layer</vt:lpstr>
      <vt:lpstr>3rd Model - Transfer Learning + Larger Convolution Layer</vt:lpstr>
      <vt:lpstr>Results</vt:lpstr>
      <vt:lpstr>3rd Model - Transfer Learning + Larger Convolution Layer</vt:lpstr>
      <vt:lpstr>Exploring apply 3 filters</vt:lpstr>
      <vt:lpstr>4th model - 3rd Model + 3 Filters applied</vt:lpstr>
      <vt:lpstr>4th model - 3rd Model + 3 Filters applied</vt:lpstr>
      <vt:lpstr>Results</vt:lpstr>
      <vt:lpstr>Class Activation Map of conv2D layer</vt:lpstr>
      <vt:lpstr>Class Activation Map of conv2D layer</vt:lpstr>
      <vt:lpstr>4th model - 3rd Model + 3 Filters applied</vt:lpstr>
      <vt:lpstr>What we did</vt:lpstr>
      <vt:lpstr>5th model - 4th Model + Histogram Equalized + Rotate &amp; Flip x4</vt:lpstr>
      <vt:lpstr>5th model - 4th Model + Histogram Equalized + Rotate &amp; Flip x4</vt:lpstr>
      <vt:lpstr>Summary Transfer Learning</vt:lpstr>
      <vt:lpstr>Summary Transfer Learning</vt:lpstr>
      <vt:lpstr>But what now? Can’t improve the model much more…</vt:lpstr>
      <vt:lpstr>Able to classify the species accurately  when presented with a weed image Select by Highest Recall (Micro) on Weed Species  </vt:lpstr>
      <vt:lpstr>Able to accurately detect the presence or absence of weeds Select by Good N-Recall Recall on Negative Class Good Validation Accuracy To reduce high FP Balanced combination of both  </vt:lpstr>
      <vt:lpstr>Idea Combine a good Classifier and a good Detector in an ensemble Use output probabilities ([9]) from the above models as inputs to ensemble Final predictions are made by Conditional predictions Train a neural network to figure out the best balance  </vt:lpstr>
      <vt:lpstr>Ensemble-NN</vt:lpstr>
      <vt:lpstr>Ensemble - NN</vt:lpstr>
      <vt:lpstr>Testing</vt:lpstr>
      <vt:lpstr>Build more complex Transfer Learning models We wanted to gain a better understanding of effects of image dataset on various models, hence we started off with relatively small models. Increase in additional hidden layer size from 9 to 512 showed an increase in performance  Try Generative Adversarial Networks If we can fool the classifier with fabricated images, we might be able to train a better overall model with said fabricated images and get better performance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CS3244 GROUP 40 DEEPWEEDS</dc:title>
  <cp:lastModifiedBy>Yeluri Ketan</cp:lastModifiedBy>
  <cp:revision>1</cp:revision>
  <dcterms:modified xsi:type="dcterms:W3CDTF">2023-09-17T14:41:59Z</dcterms:modified>
</cp:coreProperties>
</file>